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9" r:id="rId3"/>
    <p:sldId id="280" r:id="rId4"/>
    <p:sldId id="261" r:id="rId5"/>
    <p:sldId id="270" r:id="rId6"/>
    <p:sldId id="274" r:id="rId7"/>
    <p:sldId id="273" r:id="rId8"/>
    <p:sldId id="268" r:id="rId9"/>
    <p:sldId id="281" r:id="rId10"/>
    <p:sldId id="266" r:id="rId11"/>
    <p:sldId id="271" r:id="rId12"/>
    <p:sldId id="275" r:id="rId13"/>
    <p:sldId id="272" r:id="rId14"/>
    <p:sldId id="282" r:id="rId15"/>
    <p:sldId id="277" r:id="rId16"/>
    <p:sldId id="278" r:id="rId17"/>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B4DAF9-2A2C-4FF5-B8E3-CB6363FEB936}" v="24" dt="2022-11-04T18:25:39.8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72" y="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DONINO" userId="cc8d18389663f4c7" providerId="LiveId" clId="{46076A99-D74D-48EB-B634-97B9A7E463B7}"/>
    <pc:docChg chg="modSld">
      <pc:chgData name="THOMAS DONINO" userId="cc8d18389663f4c7" providerId="LiveId" clId="{46076A99-D74D-48EB-B634-97B9A7E463B7}" dt="2021-01-28T18:18:29.146" v="15" actId="20577"/>
      <pc:docMkLst>
        <pc:docMk/>
      </pc:docMkLst>
      <pc:sldChg chg="modSp mod">
        <pc:chgData name="THOMAS DONINO" userId="cc8d18389663f4c7" providerId="LiveId" clId="{46076A99-D74D-48EB-B634-97B9A7E463B7}" dt="2021-01-28T18:18:18.840" v="13" actId="20577"/>
        <pc:sldMkLst>
          <pc:docMk/>
          <pc:sldMk cId="2349411903" sldId="258"/>
        </pc:sldMkLst>
        <pc:spChg chg="mod">
          <ac:chgData name="THOMAS DONINO" userId="cc8d18389663f4c7" providerId="LiveId" clId="{46076A99-D74D-48EB-B634-97B9A7E463B7}" dt="2021-01-28T18:18:18.840" v="13" actId="20577"/>
          <ac:spMkLst>
            <pc:docMk/>
            <pc:sldMk cId="2349411903" sldId="258"/>
            <ac:spMk id="2" creationId="{00000000-0000-0000-0000-000000000000}"/>
          </ac:spMkLst>
        </pc:spChg>
      </pc:sldChg>
      <pc:sldChg chg="modSp mod">
        <pc:chgData name="THOMAS DONINO" userId="cc8d18389663f4c7" providerId="LiveId" clId="{46076A99-D74D-48EB-B634-97B9A7E463B7}" dt="2021-01-28T18:18:29.146" v="15" actId="20577"/>
        <pc:sldMkLst>
          <pc:docMk/>
          <pc:sldMk cId="1970035374" sldId="259"/>
        </pc:sldMkLst>
        <pc:spChg chg="mod">
          <ac:chgData name="THOMAS DONINO" userId="cc8d18389663f4c7" providerId="LiveId" clId="{46076A99-D74D-48EB-B634-97B9A7E463B7}" dt="2021-01-28T18:18:29.146" v="15" actId="20577"/>
          <ac:spMkLst>
            <pc:docMk/>
            <pc:sldMk cId="1970035374" sldId="259"/>
            <ac:spMk id="5" creationId="{00000000-0000-0000-0000-000000000000}"/>
          </ac:spMkLst>
        </pc:spChg>
      </pc:sldChg>
    </pc:docChg>
  </pc:docChgLst>
  <pc:docChgLst>
    <pc:chgData name="THOMAS DONINO" userId="cc8d18389663f4c7" providerId="LiveId" clId="{26B4DAF9-2A2C-4FF5-B8E3-CB6363FEB936}"/>
    <pc:docChg chg="custSel addSld delSld modSld">
      <pc:chgData name="THOMAS DONINO" userId="cc8d18389663f4c7" providerId="LiveId" clId="{26B4DAF9-2A2C-4FF5-B8E3-CB6363FEB936}" dt="2022-11-04T18:26:08.045" v="1616" actId="20577"/>
      <pc:docMkLst>
        <pc:docMk/>
      </pc:docMkLst>
      <pc:sldChg chg="modSp mod">
        <pc:chgData name="THOMAS DONINO" userId="cc8d18389663f4c7" providerId="LiveId" clId="{26B4DAF9-2A2C-4FF5-B8E3-CB6363FEB936}" dt="2022-11-04T18:26:08.045" v="1616" actId="20577"/>
        <pc:sldMkLst>
          <pc:docMk/>
          <pc:sldMk cId="2349411903" sldId="258"/>
        </pc:sldMkLst>
        <pc:spChg chg="mod">
          <ac:chgData name="THOMAS DONINO" userId="cc8d18389663f4c7" providerId="LiveId" clId="{26B4DAF9-2A2C-4FF5-B8E3-CB6363FEB936}" dt="2022-11-04T18:26:08.045" v="1616" actId="20577"/>
          <ac:spMkLst>
            <pc:docMk/>
            <pc:sldMk cId="2349411903" sldId="258"/>
            <ac:spMk id="2" creationId="{00000000-0000-0000-0000-000000000000}"/>
          </ac:spMkLst>
        </pc:spChg>
        <pc:spChg chg="mod">
          <ac:chgData name="THOMAS DONINO" userId="cc8d18389663f4c7" providerId="LiveId" clId="{26B4DAF9-2A2C-4FF5-B8E3-CB6363FEB936}" dt="2022-11-04T09:36:25.566" v="295" actId="20577"/>
          <ac:spMkLst>
            <pc:docMk/>
            <pc:sldMk cId="2349411903" sldId="258"/>
            <ac:spMk id="9" creationId="{00000000-0000-0000-0000-000000000000}"/>
          </ac:spMkLst>
        </pc:spChg>
      </pc:sldChg>
      <pc:sldChg chg="modSp del mod">
        <pc:chgData name="THOMAS DONINO" userId="cc8d18389663f4c7" providerId="LiveId" clId="{26B4DAF9-2A2C-4FF5-B8E3-CB6363FEB936}" dt="2022-11-04T18:20:46.012" v="1602" actId="47"/>
        <pc:sldMkLst>
          <pc:docMk/>
          <pc:sldMk cId="1970035374" sldId="259"/>
        </pc:sldMkLst>
        <pc:spChg chg="mod">
          <ac:chgData name="THOMAS DONINO" userId="cc8d18389663f4c7" providerId="LiveId" clId="{26B4DAF9-2A2C-4FF5-B8E3-CB6363FEB936}" dt="2022-11-04T09:28:50.781" v="208" actId="20577"/>
          <ac:spMkLst>
            <pc:docMk/>
            <pc:sldMk cId="1970035374" sldId="259"/>
            <ac:spMk id="5" creationId="{00000000-0000-0000-0000-000000000000}"/>
          </ac:spMkLst>
        </pc:spChg>
        <pc:spChg chg="mod">
          <ac:chgData name="THOMAS DONINO" userId="cc8d18389663f4c7" providerId="LiveId" clId="{26B4DAF9-2A2C-4FF5-B8E3-CB6363FEB936}" dt="2022-11-04T09:36:21.201" v="293" actId="20577"/>
          <ac:spMkLst>
            <pc:docMk/>
            <pc:sldMk cId="1970035374" sldId="259"/>
            <ac:spMk id="9" creationId="{00000000-0000-0000-0000-000000000000}"/>
          </ac:spMkLst>
        </pc:spChg>
      </pc:sldChg>
      <pc:sldChg chg="modSp mod">
        <pc:chgData name="THOMAS DONINO" userId="cc8d18389663f4c7" providerId="LiveId" clId="{26B4DAF9-2A2C-4FF5-B8E3-CB6363FEB936}" dt="2022-11-04T18:10:55.326" v="1566" actId="20577"/>
        <pc:sldMkLst>
          <pc:docMk/>
          <pc:sldMk cId="2253483704" sldId="261"/>
        </pc:sldMkLst>
        <pc:spChg chg="mod">
          <ac:chgData name="THOMAS DONINO" userId="cc8d18389663f4c7" providerId="LiveId" clId="{26B4DAF9-2A2C-4FF5-B8E3-CB6363FEB936}" dt="2022-11-04T18:10:55.326" v="1566" actId="20577"/>
          <ac:spMkLst>
            <pc:docMk/>
            <pc:sldMk cId="2253483704" sldId="261"/>
            <ac:spMk id="3" creationId="{00000000-0000-0000-0000-000000000000}"/>
          </ac:spMkLst>
        </pc:spChg>
        <pc:spChg chg="mod">
          <ac:chgData name="THOMAS DONINO" userId="cc8d18389663f4c7" providerId="LiveId" clId="{26B4DAF9-2A2C-4FF5-B8E3-CB6363FEB936}" dt="2022-11-04T09:36:15.483" v="291" actId="20577"/>
          <ac:spMkLst>
            <pc:docMk/>
            <pc:sldMk cId="2253483704" sldId="261"/>
            <ac:spMk id="9" creationId="{00000000-0000-0000-0000-000000000000}"/>
          </ac:spMkLst>
        </pc:spChg>
      </pc:sldChg>
      <pc:sldChg chg="modSp mod">
        <pc:chgData name="THOMAS DONINO" userId="cc8d18389663f4c7" providerId="LiveId" clId="{26B4DAF9-2A2C-4FF5-B8E3-CB6363FEB936}" dt="2022-11-04T09:35:50.033" v="281" actId="20577"/>
        <pc:sldMkLst>
          <pc:docMk/>
          <pc:sldMk cId="3268662054" sldId="266"/>
        </pc:sldMkLst>
        <pc:spChg chg="mod">
          <ac:chgData name="THOMAS DONINO" userId="cc8d18389663f4c7" providerId="LiveId" clId="{26B4DAF9-2A2C-4FF5-B8E3-CB6363FEB936}" dt="2022-11-04T09:35:50.033" v="281" actId="20577"/>
          <ac:spMkLst>
            <pc:docMk/>
            <pc:sldMk cId="3268662054" sldId="266"/>
            <ac:spMk id="9" creationId="{00000000-0000-0000-0000-000000000000}"/>
          </ac:spMkLst>
        </pc:spChg>
        <pc:spChg chg="mod">
          <ac:chgData name="THOMAS DONINO" userId="cc8d18389663f4c7" providerId="LiveId" clId="{26B4DAF9-2A2C-4FF5-B8E3-CB6363FEB936}" dt="2022-11-04T09:30:48.702" v="223" actId="6549"/>
          <ac:spMkLst>
            <pc:docMk/>
            <pc:sldMk cId="3268662054" sldId="266"/>
            <ac:spMk id="24" creationId="{00000000-0000-0000-0000-000000000000}"/>
          </ac:spMkLst>
        </pc:spChg>
      </pc:sldChg>
      <pc:sldChg chg="modSp mod">
        <pc:chgData name="THOMAS DONINO" userId="cc8d18389663f4c7" providerId="LiveId" clId="{26B4DAF9-2A2C-4FF5-B8E3-CB6363FEB936}" dt="2022-11-04T18:12:29.225" v="1595" actId="20577"/>
        <pc:sldMkLst>
          <pc:docMk/>
          <pc:sldMk cId="1104371057" sldId="268"/>
        </pc:sldMkLst>
        <pc:spChg chg="mod">
          <ac:chgData name="THOMAS DONINO" userId="cc8d18389663f4c7" providerId="LiveId" clId="{26B4DAF9-2A2C-4FF5-B8E3-CB6363FEB936}" dt="2022-11-04T18:12:07.765" v="1583" actId="20577"/>
          <ac:spMkLst>
            <pc:docMk/>
            <pc:sldMk cId="1104371057" sldId="268"/>
            <ac:spMk id="5" creationId="{00000000-0000-0000-0000-000000000000}"/>
          </ac:spMkLst>
        </pc:spChg>
        <pc:spChg chg="mod">
          <ac:chgData name="THOMAS DONINO" userId="cc8d18389663f4c7" providerId="LiveId" clId="{26B4DAF9-2A2C-4FF5-B8E3-CB6363FEB936}" dt="2022-11-04T09:35:54.523" v="283" actId="20577"/>
          <ac:spMkLst>
            <pc:docMk/>
            <pc:sldMk cId="1104371057" sldId="268"/>
            <ac:spMk id="9" creationId="{00000000-0000-0000-0000-000000000000}"/>
          </ac:spMkLst>
        </pc:spChg>
        <pc:spChg chg="mod">
          <ac:chgData name="THOMAS DONINO" userId="cc8d18389663f4c7" providerId="LiveId" clId="{26B4DAF9-2A2C-4FF5-B8E3-CB6363FEB936}" dt="2022-11-04T18:12:29.225" v="1595" actId="20577"/>
          <ac:spMkLst>
            <pc:docMk/>
            <pc:sldMk cId="1104371057" sldId="268"/>
            <ac:spMk id="10" creationId="{00000000-0000-0000-0000-000000000000}"/>
          </ac:spMkLst>
        </pc:spChg>
        <pc:spChg chg="mod">
          <ac:chgData name="THOMAS DONINO" userId="cc8d18389663f4c7" providerId="LiveId" clId="{26B4DAF9-2A2C-4FF5-B8E3-CB6363FEB936}" dt="2022-11-04T09:30:14.676" v="222" actId="20577"/>
          <ac:spMkLst>
            <pc:docMk/>
            <pc:sldMk cId="1104371057" sldId="268"/>
            <ac:spMk id="15" creationId="{00000000-0000-0000-0000-000000000000}"/>
          </ac:spMkLst>
        </pc:spChg>
      </pc:sldChg>
      <pc:sldChg chg="modSp mod">
        <pc:chgData name="THOMAS DONINO" userId="cc8d18389663f4c7" providerId="LiveId" clId="{26B4DAF9-2A2C-4FF5-B8E3-CB6363FEB936}" dt="2022-11-04T09:36:10.856" v="289" actId="20577"/>
        <pc:sldMkLst>
          <pc:docMk/>
          <pc:sldMk cId="2310740061" sldId="270"/>
        </pc:sldMkLst>
        <pc:spChg chg="mod">
          <ac:chgData name="THOMAS DONINO" userId="cc8d18389663f4c7" providerId="LiveId" clId="{26B4DAF9-2A2C-4FF5-B8E3-CB6363FEB936}" dt="2022-11-04T09:36:10.856" v="289" actId="20577"/>
          <ac:spMkLst>
            <pc:docMk/>
            <pc:sldMk cId="2310740061" sldId="270"/>
            <ac:spMk id="9" creationId="{00000000-0000-0000-0000-000000000000}"/>
          </ac:spMkLst>
        </pc:spChg>
      </pc:sldChg>
      <pc:sldChg chg="modSp mod">
        <pc:chgData name="THOMAS DONINO" userId="cc8d18389663f4c7" providerId="LiveId" clId="{26B4DAF9-2A2C-4FF5-B8E3-CB6363FEB936}" dt="2022-11-04T09:35:45.128" v="279" actId="20577"/>
        <pc:sldMkLst>
          <pc:docMk/>
          <pc:sldMk cId="3219876111" sldId="271"/>
        </pc:sldMkLst>
        <pc:spChg chg="mod">
          <ac:chgData name="THOMAS DONINO" userId="cc8d18389663f4c7" providerId="LiveId" clId="{26B4DAF9-2A2C-4FF5-B8E3-CB6363FEB936}" dt="2022-11-04T09:33:14.978" v="240"/>
          <ac:spMkLst>
            <pc:docMk/>
            <pc:sldMk cId="3219876111" sldId="271"/>
            <ac:spMk id="4" creationId="{00000000-0000-0000-0000-000000000000}"/>
          </ac:spMkLst>
        </pc:spChg>
        <pc:spChg chg="mod">
          <ac:chgData name="THOMAS DONINO" userId="cc8d18389663f4c7" providerId="LiveId" clId="{26B4DAF9-2A2C-4FF5-B8E3-CB6363FEB936}" dt="2022-11-04T09:35:45.128" v="279" actId="20577"/>
          <ac:spMkLst>
            <pc:docMk/>
            <pc:sldMk cId="3219876111" sldId="271"/>
            <ac:spMk id="9" creationId="{00000000-0000-0000-0000-000000000000}"/>
          </ac:spMkLst>
        </pc:spChg>
      </pc:sldChg>
      <pc:sldChg chg="modSp mod">
        <pc:chgData name="THOMAS DONINO" userId="cc8d18389663f4c7" providerId="LiveId" clId="{26B4DAF9-2A2C-4FF5-B8E3-CB6363FEB936}" dt="2022-11-04T09:36:33.664" v="297" actId="20577"/>
        <pc:sldMkLst>
          <pc:docMk/>
          <pc:sldMk cId="2362981754" sldId="272"/>
        </pc:sldMkLst>
        <pc:spChg chg="mod">
          <ac:chgData name="THOMAS DONINO" userId="cc8d18389663f4c7" providerId="LiveId" clId="{26B4DAF9-2A2C-4FF5-B8E3-CB6363FEB936}" dt="2022-11-04T09:36:33.664" v="297" actId="20577"/>
          <ac:spMkLst>
            <pc:docMk/>
            <pc:sldMk cId="2362981754" sldId="272"/>
            <ac:spMk id="9" creationId="{00000000-0000-0000-0000-000000000000}"/>
          </ac:spMkLst>
        </pc:spChg>
      </pc:sldChg>
      <pc:sldChg chg="modSp mod">
        <pc:chgData name="THOMAS DONINO" userId="cc8d18389663f4c7" providerId="LiveId" clId="{26B4DAF9-2A2C-4FF5-B8E3-CB6363FEB936}" dt="2022-11-04T09:36:02.421" v="285" actId="20577"/>
        <pc:sldMkLst>
          <pc:docMk/>
          <pc:sldMk cId="233049383" sldId="273"/>
        </pc:sldMkLst>
        <pc:spChg chg="mod">
          <ac:chgData name="THOMAS DONINO" userId="cc8d18389663f4c7" providerId="LiveId" clId="{26B4DAF9-2A2C-4FF5-B8E3-CB6363FEB936}" dt="2022-11-04T09:36:02.421" v="285" actId="20577"/>
          <ac:spMkLst>
            <pc:docMk/>
            <pc:sldMk cId="233049383" sldId="273"/>
            <ac:spMk id="9" creationId="{00000000-0000-0000-0000-000000000000}"/>
          </ac:spMkLst>
        </pc:spChg>
      </pc:sldChg>
      <pc:sldChg chg="modSp mod">
        <pc:chgData name="THOMAS DONINO" userId="cc8d18389663f4c7" providerId="LiveId" clId="{26B4DAF9-2A2C-4FF5-B8E3-CB6363FEB936}" dt="2022-11-04T18:13:01.615" v="1596" actId="20577"/>
        <pc:sldMkLst>
          <pc:docMk/>
          <pc:sldMk cId="1434254192" sldId="274"/>
        </pc:sldMkLst>
        <pc:spChg chg="mod">
          <ac:chgData name="THOMAS DONINO" userId="cc8d18389663f4c7" providerId="LiveId" clId="{26B4DAF9-2A2C-4FF5-B8E3-CB6363FEB936}" dt="2022-11-04T18:13:01.615" v="1596" actId="20577"/>
          <ac:spMkLst>
            <pc:docMk/>
            <pc:sldMk cId="1434254192" sldId="274"/>
            <ac:spMk id="2" creationId="{00000000-0000-0000-0000-000000000000}"/>
          </ac:spMkLst>
        </pc:spChg>
        <pc:spChg chg="mod">
          <ac:chgData name="THOMAS DONINO" userId="cc8d18389663f4c7" providerId="LiveId" clId="{26B4DAF9-2A2C-4FF5-B8E3-CB6363FEB936}" dt="2022-11-04T09:36:06.400" v="287" actId="20577"/>
          <ac:spMkLst>
            <pc:docMk/>
            <pc:sldMk cId="1434254192" sldId="274"/>
            <ac:spMk id="9" creationId="{00000000-0000-0000-0000-000000000000}"/>
          </ac:spMkLst>
        </pc:spChg>
      </pc:sldChg>
      <pc:sldChg chg="addSp delSp modSp add del mod">
        <pc:chgData name="THOMAS DONINO" userId="cc8d18389663f4c7" providerId="LiveId" clId="{26B4DAF9-2A2C-4FF5-B8E3-CB6363FEB936}" dt="2022-11-04T18:25:13.886" v="1603" actId="47"/>
        <pc:sldMkLst>
          <pc:docMk/>
          <pc:sldMk cId="1260063400" sldId="275"/>
        </pc:sldMkLst>
        <pc:spChg chg="mod">
          <ac:chgData name="THOMAS DONINO" userId="cc8d18389663f4c7" providerId="LiveId" clId="{26B4DAF9-2A2C-4FF5-B8E3-CB6363FEB936}" dt="2022-11-04T09:34:20.888" v="270" actId="20577"/>
          <ac:spMkLst>
            <pc:docMk/>
            <pc:sldMk cId="1260063400" sldId="275"/>
            <ac:spMk id="4" creationId="{00000000-0000-0000-0000-000000000000}"/>
          </ac:spMkLst>
        </pc:spChg>
        <pc:spChg chg="del mod">
          <ac:chgData name="THOMAS DONINO" userId="cc8d18389663f4c7" providerId="LiveId" clId="{26B4DAF9-2A2C-4FF5-B8E3-CB6363FEB936}" dt="2022-11-04T09:34:39.567" v="272" actId="21"/>
          <ac:spMkLst>
            <pc:docMk/>
            <pc:sldMk cId="1260063400" sldId="275"/>
            <ac:spMk id="6" creationId="{00000000-0000-0000-0000-000000000000}"/>
          </ac:spMkLst>
        </pc:spChg>
        <pc:spChg chg="mod">
          <ac:chgData name="THOMAS DONINO" userId="cc8d18389663f4c7" providerId="LiveId" clId="{26B4DAF9-2A2C-4FF5-B8E3-CB6363FEB936}" dt="2022-11-04T09:35:05.380" v="275" actId="20577"/>
          <ac:spMkLst>
            <pc:docMk/>
            <pc:sldMk cId="1260063400" sldId="275"/>
            <ac:spMk id="9" creationId="{00000000-0000-0000-0000-000000000000}"/>
          </ac:spMkLst>
        </pc:spChg>
        <pc:graphicFrameChg chg="add mod">
          <ac:chgData name="THOMAS DONINO" userId="cc8d18389663f4c7" providerId="LiveId" clId="{26B4DAF9-2A2C-4FF5-B8E3-CB6363FEB936}" dt="2022-11-04T09:35:19.840" v="276"/>
          <ac:graphicFrameMkLst>
            <pc:docMk/>
            <pc:sldMk cId="1260063400" sldId="275"/>
            <ac:graphicFrameMk id="2" creationId="{7CCD0BE3-493B-3D18-3FE2-B457782BCE33}"/>
          </ac:graphicFrameMkLst>
        </pc:graphicFrameChg>
        <pc:graphicFrameChg chg="add mod">
          <ac:chgData name="THOMAS DONINO" userId="cc8d18389663f4c7" providerId="LiveId" clId="{26B4DAF9-2A2C-4FF5-B8E3-CB6363FEB936}" dt="2022-11-04T09:35:33.347" v="277"/>
          <ac:graphicFrameMkLst>
            <pc:docMk/>
            <pc:sldMk cId="1260063400" sldId="275"/>
            <ac:graphicFrameMk id="3" creationId="{CEF6287E-63CD-A13D-C8EF-9F4760198625}"/>
          </ac:graphicFrameMkLst>
        </pc:graphicFrameChg>
        <pc:graphicFrameChg chg="del">
          <ac:chgData name="THOMAS DONINO" userId="cc8d18389663f4c7" providerId="LiveId" clId="{26B4DAF9-2A2C-4FF5-B8E3-CB6363FEB936}" dt="2022-11-04T09:34:57.283" v="273" actId="478"/>
          <ac:graphicFrameMkLst>
            <pc:docMk/>
            <pc:sldMk cId="1260063400" sldId="275"/>
            <ac:graphicFrameMk id="10" creationId="{00000000-0000-0000-0000-000000000000}"/>
          </ac:graphicFrameMkLst>
        </pc:graphicFrameChg>
      </pc:sldChg>
      <pc:sldChg chg="addSp modSp del mod">
        <pc:chgData name="THOMAS DONINO" userId="cc8d18389663f4c7" providerId="LiveId" clId="{26B4DAF9-2A2C-4FF5-B8E3-CB6363FEB936}" dt="2022-11-04T18:25:32.930" v="1604" actId="47"/>
        <pc:sldMkLst>
          <pc:docMk/>
          <pc:sldMk cId="1381325676" sldId="276"/>
        </pc:sldMkLst>
        <pc:spChg chg="mod">
          <ac:chgData name="THOMAS DONINO" userId="cc8d18389663f4c7" providerId="LiveId" clId="{26B4DAF9-2A2C-4FF5-B8E3-CB6363FEB936}" dt="2022-11-04T09:44:47.683" v="519" actId="6549"/>
          <ac:spMkLst>
            <pc:docMk/>
            <pc:sldMk cId="1381325676" sldId="276"/>
            <ac:spMk id="2" creationId="{00000000-0000-0000-0000-000000000000}"/>
          </ac:spMkLst>
        </pc:spChg>
        <pc:spChg chg="mod">
          <ac:chgData name="THOMAS DONINO" userId="cc8d18389663f4c7" providerId="LiveId" clId="{26B4DAF9-2A2C-4FF5-B8E3-CB6363FEB936}" dt="2022-11-04T09:39:18.656" v="358" actId="20577"/>
          <ac:spMkLst>
            <pc:docMk/>
            <pc:sldMk cId="1381325676" sldId="276"/>
            <ac:spMk id="4" creationId="{00000000-0000-0000-0000-000000000000}"/>
          </ac:spMkLst>
        </pc:spChg>
        <pc:spChg chg="add mod">
          <ac:chgData name="THOMAS DONINO" userId="cc8d18389663f4c7" providerId="LiveId" clId="{26B4DAF9-2A2C-4FF5-B8E3-CB6363FEB936}" dt="2022-11-04T09:41:59.965" v="427" actId="20577"/>
          <ac:spMkLst>
            <pc:docMk/>
            <pc:sldMk cId="1381325676" sldId="276"/>
            <ac:spMk id="11" creationId="{743B03A4-3100-5A3F-1C31-A97279191682}"/>
          </ac:spMkLst>
        </pc:spChg>
        <pc:spChg chg="add mod">
          <ac:chgData name="THOMAS DONINO" userId="cc8d18389663f4c7" providerId="LiveId" clId="{26B4DAF9-2A2C-4FF5-B8E3-CB6363FEB936}" dt="2022-11-04T09:42:39.350" v="436" actId="20577"/>
          <ac:spMkLst>
            <pc:docMk/>
            <pc:sldMk cId="1381325676" sldId="276"/>
            <ac:spMk id="12" creationId="{1D3B1AFE-5A38-CB28-A468-94EE214A9B00}"/>
          </ac:spMkLst>
        </pc:spChg>
        <pc:picChg chg="add mod">
          <ac:chgData name="THOMAS DONINO" userId="cc8d18389663f4c7" providerId="LiveId" clId="{26B4DAF9-2A2C-4FF5-B8E3-CB6363FEB936}" dt="2022-11-04T09:41:04.544" v="400" actId="1076"/>
          <ac:picMkLst>
            <pc:docMk/>
            <pc:sldMk cId="1381325676" sldId="276"/>
            <ac:picMk id="3" creationId="{32D1E0DA-E229-9958-2719-A7F740F289DA}"/>
          </ac:picMkLst>
        </pc:picChg>
        <pc:picChg chg="add mod">
          <ac:chgData name="THOMAS DONINO" userId="cc8d18389663f4c7" providerId="LiveId" clId="{26B4DAF9-2A2C-4FF5-B8E3-CB6363FEB936}" dt="2022-11-04T09:40:49.652" v="399"/>
          <ac:picMkLst>
            <pc:docMk/>
            <pc:sldMk cId="1381325676" sldId="276"/>
            <ac:picMk id="5" creationId="{065A2AAF-A13B-F8FA-C35F-5E896064C117}"/>
          </ac:picMkLst>
        </pc:picChg>
        <pc:picChg chg="add mod">
          <ac:chgData name="THOMAS DONINO" userId="cc8d18389663f4c7" providerId="LiveId" clId="{26B4DAF9-2A2C-4FF5-B8E3-CB6363FEB936}" dt="2022-11-04T09:40:49.652" v="399"/>
          <ac:picMkLst>
            <pc:docMk/>
            <pc:sldMk cId="1381325676" sldId="276"/>
            <ac:picMk id="6" creationId="{4DCE8E5D-D0F4-5FB1-2767-1D4CC90E0BC4}"/>
          </ac:picMkLst>
        </pc:picChg>
        <pc:picChg chg="add mod">
          <ac:chgData name="THOMAS DONINO" userId="cc8d18389663f4c7" providerId="LiveId" clId="{26B4DAF9-2A2C-4FF5-B8E3-CB6363FEB936}" dt="2022-11-04T09:41:08.820" v="401" actId="1076"/>
          <ac:picMkLst>
            <pc:docMk/>
            <pc:sldMk cId="1381325676" sldId="276"/>
            <ac:picMk id="10" creationId="{63AC6659-67F2-FFAC-C2C4-782CB69748D4}"/>
          </ac:picMkLst>
        </pc:picChg>
      </pc:sldChg>
      <pc:sldChg chg="add del">
        <pc:chgData name="THOMAS DONINO" userId="cc8d18389663f4c7" providerId="LiveId" clId="{26B4DAF9-2A2C-4FF5-B8E3-CB6363FEB936}" dt="2022-11-04T09:38:29.493" v="299" actId="2696"/>
        <pc:sldMkLst>
          <pc:docMk/>
          <pc:sldMk cId="2593004287" sldId="276"/>
        </pc:sldMkLst>
      </pc:sldChg>
      <pc:sldChg chg="addSp delSp modSp add mod">
        <pc:chgData name="THOMAS DONINO" userId="cc8d18389663f4c7" providerId="LiveId" clId="{26B4DAF9-2A2C-4FF5-B8E3-CB6363FEB936}" dt="2022-11-04T09:45:17.012" v="522" actId="1076"/>
        <pc:sldMkLst>
          <pc:docMk/>
          <pc:sldMk cId="1893897413" sldId="277"/>
        </pc:sldMkLst>
        <pc:spChg chg="mod">
          <ac:chgData name="THOMAS DONINO" userId="cc8d18389663f4c7" providerId="LiveId" clId="{26B4DAF9-2A2C-4FF5-B8E3-CB6363FEB936}" dt="2022-11-04T09:44:16.165" v="500" actId="255"/>
          <ac:spMkLst>
            <pc:docMk/>
            <pc:sldMk cId="1893897413" sldId="277"/>
            <ac:spMk id="2" creationId="{00000000-0000-0000-0000-000000000000}"/>
          </ac:spMkLst>
        </pc:spChg>
        <pc:spChg chg="del">
          <ac:chgData name="THOMAS DONINO" userId="cc8d18389663f4c7" providerId="LiveId" clId="{26B4DAF9-2A2C-4FF5-B8E3-CB6363FEB936}" dt="2022-11-04T09:43:22.177" v="444" actId="478"/>
          <ac:spMkLst>
            <pc:docMk/>
            <pc:sldMk cId="1893897413" sldId="277"/>
            <ac:spMk id="11" creationId="{743B03A4-3100-5A3F-1C31-A97279191682}"/>
          </ac:spMkLst>
        </pc:spChg>
        <pc:spChg chg="del mod">
          <ac:chgData name="THOMAS DONINO" userId="cc8d18389663f4c7" providerId="LiveId" clId="{26B4DAF9-2A2C-4FF5-B8E3-CB6363FEB936}" dt="2022-11-04T09:43:17.651" v="440" actId="478"/>
          <ac:spMkLst>
            <pc:docMk/>
            <pc:sldMk cId="1893897413" sldId="277"/>
            <ac:spMk id="12" creationId="{1D3B1AFE-5A38-CB28-A468-94EE214A9B00}"/>
          </ac:spMkLst>
        </pc:spChg>
        <pc:picChg chg="del">
          <ac:chgData name="THOMAS DONINO" userId="cc8d18389663f4c7" providerId="LiveId" clId="{26B4DAF9-2A2C-4FF5-B8E3-CB6363FEB936}" dt="2022-11-04T09:43:18.584" v="441" actId="478"/>
          <ac:picMkLst>
            <pc:docMk/>
            <pc:sldMk cId="1893897413" sldId="277"/>
            <ac:picMk id="3" creationId="{32D1E0DA-E229-9958-2719-A7F740F289DA}"/>
          </ac:picMkLst>
        </pc:picChg>
        <pc:picChg chg="del">
          <ac:chgData name="THOMAS DONINO" userId="cc8d18389663f4c7" providerId="LiveId" clId="{26B4DAF9-2A2C-4FF5-B8E3-CB6363FEB936}" dt="2022-11-04T09:43:14.535" v="438" actId="478"/>
          <ac:picMkLst>
            <pc:docMk/>
            <pc:sldMk cId="1893897413" sldId="277"/>
            <ac:picMk id="5" creationId="{065A2AAF-A13B-F8FA-C35F-5E896064C117}"/>
          </ac:picMkLst>
        </pc:picChg>
        <pc:picChg chg="del">
          <ac:chgData name="THOMAS DONINO" userId="cc8d18389663f4c7" providerId="LiveId" clId="{26B4DAF9-2A2C-4FF5-B8E3-CB6363FEB936}" dt="2022-11-04T09:43:20.052" v="443" actId="478"/>
          <ac:picMkLst>
            <pc:docMk/>
            <pc:sldMk cId="1893897413" sldId="277"/>
            <ac:picMk id="6" creationId="{4DCE8E5D-D0F4-5FB1-2767-1D4CC90E0BC4}"/>
          </ac:picMkLst>
        </pc:picChg>
        <pc:picChg chg="del">
          <ac:chgData name="THOMAS DONINO" userId="cc8d18389663f4c7" providerId="LiveId" clId="{26B4DAF9-2A2C-4FF5-B8E3-CB6363FEB936}" dt="2022-11-04T09:43:19.297" v="442" actId="478"/>
          <ac:picMkLst>
            <pc:docMk/>
            <pc:sldMk cId="1893897413" sldId="277"/>
            <ac:picMk id="10" creationId="{63AC6659-67F2-FFAC-C2C4-782CB69748D4}"/>
          </ac:picMkLst>
        </pc:picChg>
        <pc:picChg chg="add mod">
          <ac:chgData name="THOMAS DONINO" userId="cc8d18389663f4c7" providerId="LiveId" clId="{26B4DAF9-2A2C-4FF5-B8E3-CB6363FEB936}" dt="2022-11-04T09:45:17.012" v="522" actId="1076"/>
          <ac:picMkLst>
            <pc:docMk/>
            <pc:sldMk cId="1893897413" sldId="277"/>
            <ac:picMk id="13" creationId="{F3F5EB29-294C-1441-D108-D89EAF4DBED4}"/>
          </ac:picMkLst>
        </pc:picChg>
      </pc:sldChg>
      <pc:sldChg chg="addSp delSp modSp add mod">
        <pc:chgData name="THOMAS DONINO" userId="cc8d18389663f4c7" providerId="LiveId" clId="{26B4DAF9-2A2C-4FF5-B8E3-CB6363FEB936}" dt="2022-11-04T18:18:20.302" v="1601" actId="20577"/>
        <pc:sldMkLst>
          <pc:docMk/>
          <pc:sldMk cId="777184668" sldId="278"/>
        </pc:sldMkLst>
        <pc:spChg chg="del">
          <ac:chgData name="THOMAS DONINO" userId="cc8d18389663f4c7" providerId="LiveId" clId="{26B4DAF9-2A2C-4FF5-B8E3-CB6363FEB936}" dt="2022-11-04T09:45:54.270" v="531" actId="478"/>
          <ac:spMkLst>
            <pc:docMk/>
            <pc:sldMk cId="777184668" sldId="278"/>
            <ac:spMk id="2" creationId="{00000000-0000-0000-0000-000000000000}"/>
          </ac:spMkLst>
        </pc:spChg>
        <pc:spChg chg="add mod">
          <ac:chgData name="THOMAS DONINO" userId="cc8d18389663f4c7" providerId="LiveId" clId="{26B4DAF9-2A2C-4FF5-B8E3-CB6363FEB936}" dt="2022-11-04T18:18:20.302" v="1601" actId="20577"/>
          <ac:spMkLst>
            <pc:docMk/>
            <pc:sldMk cId="777184668" sldId="278"/>
            <ac:spMk id="3" creationId="{931296D8-521C-4283-283D-028747364E02}"/>
          </ac:spMkLst>
        </pc:spChg>
        <pc:spChg chg="mod">
          <ac:chgData name="THOMAS DONINO" userId="cc8d18389663f4c7" providerId="LiveId" clId="{26B4DAF9-2A2C-4FF5-B8E3-CB6363FEB936}" dt="2022-11-04T09:45:48.265" v="530" actId="20577"/>
          <ac:spMkLst>
            <pc:docMk/>
            <pc:sldMk cId="777184668" sldId="278"/>
            <ac:spMk id="4" creationId="{00000000-0000-0000-0000-000000000000}"/>
          </ac:spMkLst>
        </pc:spChg>
        <pc:spChg chg="add mod">
          <ac:chgData name="THOMAS DONINO" userId="cc8d18389663f4c7" providerId="LiveId" clId="{26B4DAF9-2A2C-4FF5-B8E3-CB6363FEB936}" dt="2022-11-04T09:53:56.597" v="1507" actId="113"/>
          <ac:spMkLst>
            <pc:docMk/>
            <pc:sldMk cId="777184668" sldId="278"/>
            <ac:spMk id="5" creationId="{5364C039-9FC4-C2C0-B007-E573B7740C0E}"/>
          </ac:spMkLst>
        </pc:spChg>
        <pc:picChg chg="del">
          <ac:chgData name="THOMAS DONINO" userId="cc8d18389663f4c7" providerId="LiveId" clId="{26B4DAF9-2A2C-4FF5-B8E3-CB6363FEB936}" dt="2022-11-04T09:45:55.247" v="532" actId="478"/>
          <ac:picMkLst>
            <pc:docMk/>
            <pc:sldMk cId="777184668" sldId="278"/>
            <ac:picMk id="13" creationId="{F3F5EB29-294C-1441-D108-D89EAF4DBED4}"/>
          </ac:picMkLst>
        </pc:pic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752497225305215"/>
          <c:y val="0.16965742251223492"/>
          <c:w val="0.76026637069922309"/>
          <c:h val="0.66557911908646006"/>
        </c:manualLayout>
      </c:layout>
      <c:lineChart>
        <c:grouping val="standard"/>
        <c:varyColors val="0"/>
        <c:ser>
          <c:idx val="0"/>
          <c:order val="0"/>
          <c:tx>
            <c:strRef>
              <c:f>Starboard!$C$64</c:f>
              <c:strCache>
                <c:ptCount val="1"/>
                <c:pt idx="0">
                  <c:v>FC lb/hp hr Baseline</c:v>
                </c:pt>
              </c:strCache>
            </c:strRef>
          </c:tx>
          <c:spPr>
            <a:ln w="25400">
              <a:solidFill>
                <a:srgbClr val="000080"/>
              </a:solidFill>
              <a:prstDash val="solid"/>
            </a:ln>
          </c:spPr>
          <c:marker>
            <c:symbol val="diamond"/>
            <c:size val="7"/>
            <c:spPr>
              <a:solidFill>
                <a:srgbClr val="000080"/>
              </a:solidFill>
              <a:ln>
                <a:solidFill>
                  <a:srgbClr val="000080"/>
                </a:solidFill>
                <a:prstDash val="solid"/>
              </a:ln>
            </c:spPr>
          </c:marker>
          <c:cat>
            <c:numRef>
              <c:f>Starboard!$B$65:$B$72</c:f>
              <c:numCache>
                <c:formatCode>General</c:formatCode>
                <c:ptCount val="8"/>
                <c:pt idx="0">
                  <c:v>450</c:v>
                </c:pt>
                <c:pt idx="1">
                  <c:v>500</c:v>
                </c:pt>
                <c:pt idx="2">
                  <c:v>550</c:v>
                </c:pt>
                <c:pt idx="3">
                  <c:v>600</c:v>
                </c:pt>
                <c:pt idx="4">
                  <c:v>700</c:v>
                </c:pt>
                <c:pt idx="5">
                  <c:v>750</c:v>
                </c:pt>
                <c:pt idx="6">
                  <c:v>800</c:v>
                </c:pt>
                <c:pt idx="7">
                  <c:v>850</c:v>
                </c:pt>
              </c:numCache>
            </c:numRef>
          </c:cat>
          <c:val>
            <c:numRef>
              <c:f>Starboard!$C$65:$C$72</c:f>
              <c:numCache>
                <c:formatCode>0.00</c:formatCode>
                <c:ptCount val="8"/>
                <c:pt idx="0">
                  <c:v>0.52459388646288196</c:v>
                </c:pt>
                <c:pt idx="1">
                  <c:v>0.48685714285714288</c:v>
                </c:pt>
                <c:pt idx="2">
                  <c:v>0.45891818181818184</c:v>
                </c:pt>
                <c:pt idx="3">
                  <c:v>0.43755515370705245</c:v>
                </c:pt>
                <c:pt idx="4">
                  <c:v>0.41514950166112957</c:v>
                </c:pt>
                <c:pt idx="5">
                  <c:v>0.40494878706199461</c:v>
                </c:pt>
                <c:pt idx="6">
                  <c:v>0.39874107142857146</c:v>
                </c:pt>
                <c:pt idx="7">
                  <c:v>0.39175395858708884</c:v>
                </c:pt>
              </c:numCache>
            </c:numRef>
          </c:val>
          <c:smooth val="0"/>
          <c:extLst>
            <c:ext xmlns:c16="http://schemas.microsoft.com/office/drawing/2014/chart" uri="{C3380CC4-5D6E-409C-BE32-E72D297353CC}">
              <c16:uniqueId val="{00000000-8BFE-490D-AFFD-01058DAB0C54}"/>
            </c:ext>
          </c:extLst>
        </c:ser>
        <c:ser>
          <c:idx val="1"/>
          <c:order val="1"/>
          <c:tx>
            <c:strRef>
              <c:f>Starboard!$D$64</c:f>
              <c:strCache>
                <c:ptCount val="1"/>
                <c:pt idx="0">
                  <c:v>FC lb/hp hr 3rd Run</c:v>
                </c:pt>
              </c:strCache>
            </c:strRef>
          </c:tx>
          <c:spPr>
            <a:ln w="25400">
              <a:solidFill>
                <a:srgbClr val="FF0000"/>
              </a:solidFill>
              <a:prstDash val="solid"/>
            </a:ln>
          </c:spPr>
          <c:marker>
            <c:symbol val="square"/>
            <c:size val="7"/>
            <c:spPr>
              <a:solidFill>
                <a:srgbClr val="FF0000"/>
              </a:solidFill>
              <a:ln>
                <a:solidFill>
                  <a:srgbClr val="FF0000"/>
                </a:solidFill>
                <a:prstDash val="solid"/>
              </a:ln>
            </c:spPr>
          </c:marker>
          <c:cat>
            <c:numRef>
              <c:f>Starboard!$B$65:$B$72</c:f>
              <c:numCache>
                <c:formatCode>General</c:formatCode>
                <c:ptCount val="8"/>
                <c:pt idx="0">
                  <c:v>450</c:v>
                </c:pt>
                <c:pt idx="1">
                  <c:v>500</c:v>
                </c:pt>
                <c:pt idx="2">
                  <c:v>550</c:v>
                </c:pt>
                <c:pt idx="3">
                  <c:v>600</c:v>
                </c:pt>
                <c:pt idx="4">
                  <c:v>700</c:v>
                </c:pt>
                <c:pt idx="5">
                  <c:v>750</c:v>
                </c:pt>
                <c:pt idx="6">
                  <c:v>800</c:v>
                </c:pt>
                <c:pt idx="7">
                  <c:v>850</c:v>
                </c:pt>
              </c:numCache>
            </c:numRef>
          </c:cat>
          <c:val>
            <c:numRef>
              <c:f>Starboard!$D$65:$D$72</c:f>
              <c:numCache>
                <c:formatCode>0.00</c:formatCode>
                <c:ptCount val="8"/>
                <c:pt idx="0">
                  <c:v>0.44944212523719163</c:v>
                </c:pt>
                <c:pt idx="1">
                  <c:v>0.42776275862068963</c:v>
                </c:pt>
                <c:pt idx="2">
                  <c:v>0.41498655635987586</c:v>
                </c:pt>
                <c:pt idx="3">
                  <c:v>0.39834675431388661</c:v>
                </c:pt>
                <c:pt idx="4">
                  <c:v>0.38177777777777777</c:v>
                </c:pt>
                <c:pt idx="5">
                  <c:v>0.37610486257928116</c:v>
                </c:pt>
                <c:pt idx="6">
                  <c:v>0.37261767838125665</c:v>
                </c:pt>
                <c:pt idx="7">
                  <c:v>0.36733527019174889</c:v>
                </c:pt>
              </c:numCache>
            </c:numRef>
          </c:val>
          <c:smooth val="0"/>
          <c:extLst>
            <c:ext xmlns:c16="http://schemas.microsoft.com/office/drawing/2014/chart" uri="{C3380CC4-5D6E-409C-BE32-E72D297353CC}">
              <c16:uniqueId val="{00000001-8BFE-490D-AFFD-01058DAB0C54}"/>
            </c:ext>
          </c:extLst>
        </c:ser>
        <c:dLbls>
          <c:showLegendKey val="0"/>
          <c:showVal val="0"/>
          <c:showCatName val="0"/>
          <c:showSerName val="0"/>
          <c:showPercent val="0"/>
          <c:showBubbleSize val="0"/>
        </c:dLbls>
        <c:marker val="1"/>
        <c:smooth val="0"/>
        <c:axId val="401651080"/>
        <c:axId val="401651472"/>
      </c:lineChart>
      <c:lineChart>
        <c:grouping val="standard"/>
        <c:varyColors val="0"/>
        <c:ser>
          <c:idx val="2"/>
          <c:order val="2"/>
          <c:tx>
            <c:strRef>
              <c:f>Starboard!$E$64</c:f>
              <c:strCache>
                <c:ptCount val="1"/>
                <c:pt idx="0">
                  <c:v>Change</c:v>
                </c:pt>
              </c:strCache>
            </c:strRef>
          </c:tx>
          <c:spPr>
            <a:ln w="28575">
              <a:noFill/>
            </a:ln>
          </c:spPr>
          <c:marker>
            <c:symbol val="none"/>
          </c:marker>
          <c:cat>
            <c:numRef>
              <c:f>Starboard!$B$65:$B$72</c:f>
              <c:numCache>
                <c:formatCode>General</c:formatCode>
                <c:ptCount val="8"/>
                <c:pt idx="0">
                  <c:v>450</c:v>
                </c:pt>
                <c:pt idx="1">
                  <c:v>500</c:v>
                </c:pt>
                <c:pt idx="2">
                  <c:v>550</c:v>
                </c:pt>
                <c:pt idx="3">
                  <c:v>600</c:v>
                </c:pt>
                <c:pt idx="4">
                  <c:v>700</c:v>
                </c:pt>
                <c:pt idx="5">
                  <c:v>750</c:v>
                </c:pt>
                <c:pt idx="6">
                  <c:v>800</c:v>
                </c:pt>
                <c:pt idx="7">
                  <c:v>850</c:v>
                </c:pt>
              </c:numCache>
            </c:numRef>
          </c:cat>
          <c:val>
            <c:numRef>
              <c:f>Starboard!$E$65:$E$72</c:f>
              <c:numCache>
                <c:formatCode>0.00%</c:formatCode>
                <c:ptCount val="8"/>
                <c:pt idx="0">
                  <c:v>0.14325702827459039</c:v>
                </c:pt>
                <c:pt idx="1">
                  <c:v>0.12137931034482767</c:v>
                </c:pt>
                <c:pt idx="2">
                  <c:v>9.5728666239053448E-2</c:v>
                </c:pt>
                <c:pt idx="3">
                  <c:v>8.9607902137558301E-2</c:v>
                </c:pt>
                <c:pt idx="4">
                  <c:v>8.0384834258073717E-2</c:v>
                </c:pt>
                <c:pt idx="5">
                  <c:v>7.1228573598116879E-2</c:v>
                </c:pt>
                <c:pt idx="6">
                  <c:v>6.5514678369405027E-2</c:v>
                </c:pt>
                <c:pt idx="7">
                  <c:v>6.2331695341150087E-2</c:v>
                </c:pt>
              </c:numCache>
            </c:numRef>
          </c:val>
          <c:smooth val="0"/>
          <c:extLst>
            <c:ext xmlns:c16="http://schemas.microsoft.com/office/drawing/2014/chart" uri="{C3380CC4-5D6E-409C-BE32-E72D297353CC}">
              <c16:uniqueId val="{00000002-8BFE-490D-AFFD-01058DAB0C54}"/>
            </c:ext>
          </c:extLst>
        </c:ser>
        <c:dLbls>
          <c:showLegendKey val="0"/>
          <c:showVal val="0"/>
          <c:showCatName val="0"/>
          <c:showSerName val="0"/>
          <c:showPercent val="0"/>
          <c:showBubbleSize val="0"/>
        </c:dLbls>
        <c:marker val="1"/>
        <c:smooth val="0"/>
        <c:axId val="401651864"/>
        <c:axId val="401652256"/>
      </c:lineChart>
      <c:catAx>
        <c:axId val="401651080"/>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sz="1000" b="1" i="0" u="none" strike="noStrike" baseline="0">
                <a:solidFill>
                  <a:srgbClr val="000000"/>
                </a:solidFill>
                <a:latin typeface="Arial"/>
                <a:ea typeface="Arial"/>
                <a:cs typeface="Arial"/>
              </a:defRPr>
            </a:pPr>
            <a:endParaRPr lang="en-US"/>
          </a:p>
        </c:txPr>
        <c:crossAx val="401651472"/>
        <c:crosses val="autoZero"/>
        <c:auto val="1"/>
        <c:lblAlgn val="ctr"/>
        <c:lblOffset val="100"/>
        <c:tickMarkSkip val="1"/>
        <c:noMultiLvlLbl val="0"/>
      </c:catAx>
      <c:valAx>
        <c:axId val="401651472"/>
        <c:scaling>
          <c:orientation val="minMax"/>
          <c:min val="0.3"/>
        </c:scaling>
        <c:delete val="0"/>
        <c:axPos val="l"/>
        <c:majorGridlines>
          <c:spPr>
            <a:ln w="3175">
              <a:solidFill>
                <a:srgbClr val="000000"/>
              </a:solidFill>
              <a:prstDash val="solid"/>
            </a:ln>
          </c:spPr>
        </c:majorGridlines>
        <c:title>
          <c:tx>
            <c:rich>
              <a:bodyPr/>
              <a:lstStyle/>
              <a:p>
                <a:pPr>
                  <a:defRPr sz="1200" b="1" i="0" u="none" strike="noStrike" baseline="0">
                    <a:solidFill>
                      <a:srgbClr val="000000"/>
                    </a:solidFill>
                    <a:latin typeface="Arial"/>
                    <a:ea typeface="Arial"/>
                    <a:cs typeface="Arial"/>
                  </a:defRPr>
                </a:pPr>
                <a:r>
                  <a:rPr lang="en-US"/>
                  <a:t>Fuel Consumption in Pounds per Horsepower Hour</a:t>
                </a:r>
              </a:p>
            </c:rich>
          </c:tx>
          <c:layout>
            <c:manualLayout>
              <c:xMode val="edge"/>
              <c:yMode val="edge"/>
              <c:x val="6.6592448529807519E-3"/>
              <c:y val="0.17781395671488021"/>
            </c:manualLayout>
          </c:layout>
          <c:overlay val="0"/>
          <c:spPr>
            <a:noFill/>
            <a:ln w="25400">
              <a:noFill/>
            </a:ln>
          </c:spPr>
        </c:title>
        <c:numFmt formatCode="0.00" sourceLinked="1"/>
        <c:majorTickMark val="out"/>
        <c:minorTickMark val="none"/>
        <c:tickLblPos val="nextTo"/>
        <c:spPr>
          <a:ln w="3175">
            <a:solidFill>
              <a:srgbClr val="000000"/>
            </a:solidFill>
            <a:prstDash val="solid"/>
          </a:ln>
        </c:spPr>
        <c:txPr>
          <a:bodyPr rot="0" vert="horz"/>
          <a:lstStyle/>
          <a:p>
            <a:pPr>
              <a:defRPr sz="1000" b="1" i="0" u="none" strike="noStrike" baseline="0">
                <a:solidFill>
                  <a:srgbClr val="000000"/>
                </a:solidFill>
                <a:latin typeface="Arial"/>
                <a:ea typeface="Arial"/>
                <a:cs typeface="Arial"/>
              </a:defRPr>
            </a:pPr>
            <a:endParaRPr lang="en-US"/>
          </a:p>
        </c:txPr>
        <c:crossAx val="401651080"/>
        <c:crosses val="autoZero"/>
        <c:crossBetween val="between"/>
      </c:valAx>
      <c:catAx>
        <c:axId val="401651864"/>
        <c:scaling>
          <c:orientation val="minMax"/>
        </c:scaling>
        <c:delete val="1"/>
        <c:axPos val="b"/>
        <c:numFmt formatCode="General" sourceLinked="1"/>
        <c:majorTickMark val="out"/>
        <c:minorTickMark val="none"/>
        <c:tickLblPos val="nextTo"/>
        <c:crossAx val="401652256"/>
        <c:crosses val="autoZero"/>
        <c:auto val="1"/>
        <c:lblAlgn val="ctr"/>
        <c:lblOffset val="100"/>
        <c:noMultiLvlLbl val="0"/>
      </c:catAx>
      <c:valAx>
        <c:axId val="401652256"/>
        <c:scaling>
          <c:orientation val="minMax"/>
        </c:scaling>
        <c:delete val="0"/>
        <c:axPos val="r"/>
        <c:numFmt formatCode="0.00%" sourceLinked="1"/>
        <c:majorTickMark val="none"/>
        <c:minorTickMark val="none"/>
        <c:tickLblPos val="none"/>
        <c:spPr>
          <a:ln w="3175">
            <a:solidFill>
              <a:srgbClr val="000000"/>
            </a:solidFill>
            <a:prstDash val="solid"/>
          </a:ln>
        </c:spPr>
        <c:crossAx val="401651864"/>
        <c:crosses val="max"/>
        <c:crossBetween val="between"/>
      </c:valAx>
      <c:dTable>
        <c:showHorzBorder val="1"/>
        <c:showVertBorder val="1"/>
        <c:showOutline val="1"/>
        <c:showKeys val="1"/>
        <c:spPr>
          <a:ln w="3175">
            <a:solidFill>
              <a:srgbClr val="000000"/>
            </a:solidFill>
            <a:prstDash val="solid"/>
          </a:ln>
        </c:spPr>
        <c:txPr>
          <a:bodyPr/>
          <a:lstStyle/>
          <a:p>
            <a:pPr rtl="0">
              <a:defRPr sz="1000" b="1" i="0" u="none" strike="noStrike" baseline="0">
                <a:solidFill>
                  <a:srgbClr val="000000"/>
                </a:solidFill>
                <a:latin typeface="Arial"/>
                <a:ea typeface="Arial"/>
                <a:cs typeface="Arial"/>
              </a:defRPr>
            </a:pPr>
            <a:endParaRPr lang="en-US"/>
          </a:p>
        </c:txPr>
      </c:dTable>
      <c:spPr>
        <a:noFill/>
        <a:ln w="25400">
          <a:noFill/>
        </a:ln>
      </c:spPr>
    </c:plotArea>
    <c:plotVisOnly val="1"/>
    <c:dispBlanksAs val="gap"/>
    <c:showDLblsOverMax val="0"/>
  </c:chart>
  <c:spPr>
    <a:noFill/>
    <a:ln w="9525">
      <a:noFill/>
    </a:ln>
  </c:spPr>
  <c:txPr>
    <a:bodyPr/>
    <a:lstStyle/>
    <a:p>
      <a:pPr>
        <a:defRPr sz="1000" b="1" i="0" u="none" strike="noStrike" baseline="0">
          <a:solidFill>
            <a:srgbClr val="000000"/>
          </a:solidFill>
          <a:latin typeface="Arial"/>
          <a:ea typeface="Arial"/>
          <a:cs typeface="Arial"/>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0.3515</cdr:x>
      <cdr:y>0.2675</cdr:y>
    </cdr:from>
    <cdr:to>
      <cdr:x>0.38025</cdr:x>
      <cdr:y>0.3115</cdr:y>
    </cdr:to>
    <cdr:sp macro="" textlink="">
      <cdr:nvSpPr>
        <cdr:cNvPr id="45057" name="Line 1"/>
        <cdr:cNvSpPr>
          <a:spLocks xmlns:a="http://schemas.openxmlformats.org/drawingml/2006/main" noChangeShapeType="1"/>
        </cdr:cNvSpPr>
      </cdr:nvSpPr>
      <cdr:spPr bwMode="auto">
        <a:xfrm xmlns:a="http://schemas.openxmlformats.org/drawingml/2006/main" flipH="1">
          <a:off x="3016582" y="1561886"/>
          <a:ext cx="246733" cy="256908"/>
        </a:xfrm>
        <a:prstGeom xmlns:a="http://schemas.openxmlformats.org/drawingml/2006/main" prst="line">
          <a:avLst/>
        </a:prstGeom>
        <a:noFill xmlns:a="http://schemas.openxmlformats.org/drawingml/2006/main"/>
        <a:ln xmlns:a="http://schemas.openxmlformats.org/drawingml/2006/main" w="38100">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0.32025</cdr:x>
      <cdr:y>0.47725</cdr:y>
    </cdr:from>
    <cdr:to>
      <cdr:x>0.3255</cdr:x>
      <cdr:y>0.535</cdr:y>
    </cdr:to>
    <cdr:sp macro="" textlink="">
      <cdr:nvSpPr>
        <cdr:cNvPr id="45058" name="Line 2"/>
        <cdr:cNvSpPr>
          <a:spLocks xmlns:a="http://schemas.openxmlformats.org/drawingml/2006/main" noChangeShapeType="1"/>
        </cdr:cNvSpPr>
      </cdr:nvSpPr>
      <cdr:spPr bwMode="auto">
        <a:xfrm xmlns:a="http://schemas.openxmlformats.org/drawingml/2006/main" flipV="1">
          <a:off x="2748394" y="2786579"/>
          <a:ext cx="45055" cy="337192"/>
        </a:xfrm>
        <a:prstGeom xmlns:a="http://schemas.openxmlformats.org/drawingml/2006/main" prst="line">
          <a:avLst/>
        </a:prstGeom>
        <a:noFill xmlns:a="http://schemas.openxmlformats.org/drawingml/2006/main"/>
        <a:ln xmlns:a="http://schemas.openxmlformats.org/drawingml/2006/main" w="38100">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0.264</cdr:x>
      <cdr:y>0.56375</cdr:y>
    </cdr:from>
    <cdr:to>
      <cdr:x>0.34375</cdr:x>
      <cdr:y>0.6215</cdr:y>
    </cdr:to>
    <cdr:sp macro="" textlink="">
      <cdr:nvSpPr>
        <cdr:cNvPr id="45059" name="Text Box 3"/>
        <cdr:cNvSpPr txBox="1">
          <a:spLocks xmlns:a="http://schemas.openxmlformats.org/drawingml/2006/main" noChangeArrowheads="1"/>
        </cdr:cNvSpPr>
      </cdr:nvSpPr>
      <cdr:spPr bwMode="auto">
        <a:xfrm xmlns:a="http://schemas.openxmlformats.org/drawingml/2006/main">
          <a:off x="2265655" y="3291638"/>
          <a:ext cx="684416" cy="33719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000" b="1" i="0" u="none" strike="noStrike" baseline="0">
              <a:solidFill>
                <a:srgbClr val="000000"/>
              </a:solidFill>
              <a:latin typeface="Arial"/>
              <a:cs typeface="Arial"/>
            </a:rPr>
            <a:t>3rd Run</a:t>
          </a:r>
        </a:p>
      </cdr:txBody>
    </cdr:sp>
  </cdr:relSizeAnchor>
  <cdr:relSizeAnchor xmlns:cdr="http://schemas.openxmlformats.org/drawingml/2006/chartDrawing">
    <cdr:from>
      <cdr:x>0.38025</cdr:x>
      <cdr:y>0.229</cdr:y>
    </cdr:from>
    <cdr:to>
      <cdr:x>0.46175</cdr:x>
      <cdr:y>0.2675</cdr:y>
    </cdr:to>
    <cdr:sp macro="" textlink="">
      <cdr:nvSpPr>
        <cdr:cNvPr id="45060" name="Text Box 4"/>
        <cdr:cNvSpPr txBox="1">
          <a:spLocks xmlns:a="http://schemas.openxmlformats.org/drawingml/2006/main" noChangeArrowheads="1"/>
        </cdr:cNvSpPr>
      </cdr:nvSpPr>
      <cdr:spPr bwMode="auto">
        <a:xfrm xmlns:a="http://schemas.openxmlformats.org/drawingml/2006/main">
          <a:off x="3263315" y="1337091"/>
          <a:ext cx="699435" cy="22479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000" b="1" i="0" u="none" strike="noStrike" baseline="0">
              <a:solidFill>
                <a:srgbClr val="000000"/>
              </a:solidFill>
              <a:latin typeface="Arial"/>
              <a:cs typeface="Arial"/>
            </a:rPr>
            <a:t>Baseline</a:t>
          </a:r>
        </a:p>
      </cdr:txBody>
    </cdr:sp>
  </cdr:relSizeAnchor>
  <cdr:relSizeAnchor xmlns:cdr="http://schemas.openxmlformats.org/drawingml/2006/chartDrawing">
    <cdr:from>
      <cdr:x>0.30725</cdr:x>
      <cdr:y>0.63885</cdr:y>
    </cdr:from>
    <cdr:to>
      <cdr:x>0.625</cdr:x>
      <cdr:y>0.77935</cdr:y>
    </cdr:to>
    <cdr:sp macro="" textlink="">
      <cdr:nvSpPr>
        <cdr:cNvPr id="45061" name="Text Box 5"/>
        <cdr:cNvSpPr txBox="1">
          <a:spLocks xmlns:a="http://schemas.openxmlformats.org/drawingml/2006/main" noChangeArrowheads="1"/>
        </cdr:cNvSpPr>
      </cdr:nvSpPr>
      <cdr:spPr bwMode="auto">
        <a:xfrm xmlns:a="http://schemas.openxmlformats.org/drawingml/2006/main">
          <a:off x="2528544" y="3276600"/>
          <a:ext cx="2614956" cy="72061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000" b="1" i="0" u="none" strike="noStrike" baseline="0" dirty="0">
              <a:solidFill>
                <a:srgbClr val="000000"/>
              </a:solidFill>
              <a:latin typeface="Arial"/>
              <a:cs typeface="Arial"/>
            </a:rPr>
            <a:t>Percent change in fuel consumption (values listed in the below table). A positive number indicates a</a:t>
          </a:r>
          <a:r>
            <a:rPr lang="en-US" sz="1000" b="1" i="0" u="none" strike="noStrike" dirty="0">
              <a:solidFill>
                <a:srgbClr val="000000"/>
              </a:solidFill>
              <a:latin typeface="Arial"/>
              <a:cs typeface="Arial"/>
            </a:rPr>
            <a:t> decrease </a:t>
          </a:r>
          <a:r>
            <a:rPr lang="en-US" sz="1000" b="1" i="0" u="none" strike="noStrike" baseline="0" dirty="0">
              <a:solidFill>
                <a:srgbClr val="000000"/>
              </a:solidFill>
              <a:latin typeface="Arial"/>
              <a:cs typeface="Arial"/>
            </a:rPr>
            <a:t>in fuel consumption</a:t>
          </a:r>
        </a:p>
        <a:p xmlns:a="http://schemas.openxmlformats.org/drawingml/2006/main">
          <a:pPr algn="l" rtl="0">
            <a:defRPr sz="1000"/>
          </a:pPr>
          <a:endParaRPr lang="en-US" sz="1000" b="1" i="0" u="none" strike="noStrike" baseline="0" dirty="0">
            <a:solidFill>
              <a:srgbClr val="000000"/>
            </a:solidFill>
            <a:latin typeface="Arial"/>
            <a:cs typeface="Arial"/>
          </a:endParaRPr>
        </a:p>
      </cdr:txBody>
    </cdr:sp>
  </cdr:relSizeAnchor>
  <cdr:relSizeAnchor xmlns:cdr="http://schemas.openxmlformats.org/drawingml/2006/chartDrawing">
    <cdr:from>
      <cdr:x>0.502</cdr:x>
      <cdr:y>0.21175</cdr:y>
    </cdr:from>
    <cdr:to>
      <cdr:x>0.695</cdr:x>
      <cdr:y>0.287</cdr:y>
    </cdr:to>
    <cdr:sp macro="" textlink="">
      <cdr:nvSpPr>
        <cdr:cNvPr id="45062" name="Text Box 6"/>
        <cdr:cNvSpPr txBox="1">
          <a:spLocks xmlns:a="http://schemas.openxmlformats.org/drawingml/2006/main" noChangeArrowheads="1"/>
        </cdr:cNvSpPr>
      </cdr:nvSpPr>
      <cdr:spPr bwMode="auto">
        <a:xfrm xmlns:a="http://schemas.openxmlformats.org/drawingml/2006/main">
          <a:off x="4308177" y="1236371"/>
          <a:ext cx="1656330" cy="43937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27432" rIns="0" bIns="0" anchor="t" upright="1"/>
        <a:lstStyle xmlns:a="http://schemas.openxmlformats.org/drawingml/2006/main"/>
        <a:p xmlns:a="http://schemas.openxmlformats.org/drawingml/2006/main">
          <a:pPr algn="l" rtl="0">
            <a:defRPr sz="1000"/>
          </a:pPr>
          <a:endParaRPr lang="en-US" sz="1400" b="1" i="0" u="none" strike="noStrike" baseline="0" dirty="0">
            <a:solidFill>
              <a:srgbClr val="000000"/>
            </a:solidFill>
            <a:latin typeface="Arial"/>
            <a:cs typeface="Arial"/>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E40FA9E-5A74-4F83-8E41-E039B4CF94B1}"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45623-7D8D-4B8A-9F9F-DDC43EF90852}" type="slidenum">
              <a:rPr lang="en-US" smtClean="0"/>
              <a:t>‹#›</a:t>
            </a:fld>
            <a:endParaRPr lang="en-US"/>
          </a:p>
        </p:txBody>
      </p:sp>
    </p:spTree>
    <p:extLst>
      <p:ext uri="{BB962C8B-B14F-4D97-AF65-F5344CB8AC3E}">
        <p14:creationId xmlns:p14="http://schemas.microsoft.com/office/powerpoint/2010/main" val="655805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40FA9E-5A74-4F83-8E41-E039B4CF94B1}"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45623-7D8D-4B8A-9F9F-DDC43EF90852}" type="slidenum">
              <a:rPr lang="en-US" smtClean="0"/>
              <a:t>‹#›</a:t>
            </a:fld>
            <a:endParaRPr lang="en-US"/>
          </a:p>
        </p:txBody>
      </p:sp>
    </p:spTree>
    <p:extLst>
      <p:ext uri="{BB962C8B-B14F-4D97-AF65-F5344CB8AC3E}">
        <p14:creationId xmlns:p14="http://schemas.microsoft.com/office/powerpoint/2010/main" val="4023615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40FA9E-5A74-4F83-8E41-E039B4CF94B1}"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45623-7D8D-4B8A-9F9F-DDC43EF90852}" type="slidenum">
              <a:rPr lang="en-US" smtClean="0"/>
              <a:t>‹#›</a:t>
            </a:fld>
            <a:endParaRPr lang="en-US"/>
          </a:p>
        </p:txBody>
      </p:sp>
    </p:spTree>
    <p:extLst>
      <p:ext uri="{BB962C8B-B14F-4D97-AF65-F5344CB8AC3E}">
        <p14:creationId xmlns:p14="http://schemas.microsoft.com/office/powerpoint/2010/main" val="463808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40FA9E-5A74-4F83-8E41-E039B4CF94B1}"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45623-7D8D-4B8A-9F9F-DDC43EF90852}" type="slidenum">
              <a:rPr lang="en-US" smtClean="0"/>
              <a:t>‹#›</a:t>
            </a:fld>
            <a:endParaRPr lang="en-US"/>
          </a:p>
        </p:txBody>
      </p:sp>
    </p:spTree>
    <p:extLst>
      <p:ext uri="{BB962C8B-B14F-4D97-AF65-F5344CB8AC3E}">
        <p14:creationId xmlns:p14="http://schemas.microsoft.com/office/powerpoint/2010/main" val="1842173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40FA9E-5A74-4F83-8E41-E039B4CF94B1}"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45623-7D8D-4B8A-9F9F-DDC43EF90852}" type="slidenum">
              <a:rPr lang="en-US" smtClean="0"/>
              <a:t>‹#›</a:t>
            </a:fld>
            <a:endParaRPr lang="en-US"/>
          </a:p>
        </p:txBody>
      </p:sp>
    </p:spTree>
    <p:extLst>
      <p:ext uri="{BB962C8B-B14F-4D97-AF65-F5344CB8AC3E}">
        <p14:creationId xmlns:p14="http://schemas.microsoft.com/office/powerpoint/2010/main" val="126782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40FA9E-5A74-4F83-8E41-E039B4CF94B1}"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A45623-7D8D-4B8A-9F9F-DDC43EF90852}" type="slidenum">
              <a:rPr lang="en-US" smtClean="0"/>
              <a:t>‹#›</a:t>
            </a:fld>
            <a:endParaRPr lang="en-US"/>
          </a:p>
        </p:txBody>
      </p:sp>
    </p:spTree>
    <p:extLst>
      <p:ext uri="{BB962C8B-B14F-4D97-AF65-F5344CB8AC3E}">
        <p14:creationId xmlns:p14="http://schemas.microsoft.com/office/powerpoint/2010/main" val="268242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40FA9E-5A74-4F83-8E41-E039B4CF94B1}" type="datetimeFigureOut">
              <a:rPr lang="en-US" smtClean="0"/>
              <a:t>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A45623-7D8D-4B8A-9F9F-DDC43EF90852}" type="slidenum">
              <a:rPr lang="en-US" smtClean="0"/>
              <a:t>‹#›</a:t>
            </a:fld>
            <a:endParaRPr lang="en-US"/>
          </a:p>
        </p:txBody>
      </p:sp>
    </p:spTree>
    <p:extLst>
      <p:ext uri="{BB962C8B-B14F-4D97-AF65-F5344CB8AC3E}">
        <p14:creationId xmlns:p14="http://schemas.microsoft.com/office/powerpoint/2010/main" val="1247982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40FA9E-5A74-4F83-8E41-E039B4CF94B1}" type="datetimeFigureOut">
              <a:rPr lang="en-US" smtClean="0"/>
              <a:t>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A45623-7D8D-4B8A-9F9F-DDC43EF90852}" type="slidenum">
              <a:rPr lang="en-US" smtClean="0"/>
              <a:t>‹#›</a:t>
            </a:fld>
            <a:endParaRPr lang="en-US"/>
          </a:p>
        </p:txBody>
      </p:sp>
    </p:spTree>
    <p:extLst>
      <p:ext uri="{BB962C8B-B14F-4D97-AF65-F5344CB8AC3E}">
        <p14:creationId xmlns:p14="http://schemas.microsoft.com/office/powerpoint/2010/main" val="1192112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40FA9E-5A74-4F83-8E41-E039B4CF94B1}" type="datetimeFigureOut">
              <a:rPr lang="en-US" smtClean="0"/>
              <a:t>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A45623-7D8D-4B8A-9F9F-DDC43EF90852}" type="slidenum">
              <a:rPr lang="en-US" smtClean="0"/>
              <a:t>‹#›</a:t>
            </a:fld>
            <a:endParaRPr lang="en-US"/>
          </a:p>
        </p:txBody>
      </p:sp>
    </p:spTree>
    <p:extLst>
      <p:ext uri="{BB962C8B-B14F-4D97-AF65-F5344CB8AC3E}">
        <p14:creationId xmlns:p14="http://schemas.microsoft.com/office/powerpoint/2010/main" val="1192649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40FA9E-5A74-4F83-8E41-E039B4CF94B1}"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A45623-7D8D-4B8A-9F9F-DDC43EF90852}" type="slidenum">
              <a:rPr lang="en-US" smtClean="0"/>
              <a:t>‹#›</a:t>
            </a:fld>
            <a:endParaRPr lang="en-US"/>
          </a:p>
        </p:txBody>
      </p:sp>
    </p:spTree>
    <p:extLst>
      <p:ext uri="{BB962C8B-B14F-4D97-AF65-F5344CB8AC3E}">
        <p14:creationId xmlns:p14="http://schemas.microsoft.com/office/powerpoint/2010/main" val="3133975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40FA9E-5A74-4F83-8E41-E039B4CF94B1}"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A45623-7D8D-4B8A-9F9F-DDC43EF90852}" type="slidenum">
              <a:rPr lang="en-US" smtClean="0"/>
              <a:t>‹#›</a:t>
            </a:fld>
            <a:endParaRPr lang="en-US"/>
          </a:p>
        </p:txBody>
      </p:sp>
    </p:spTree>
    <p:extLst>
      <p:ext uri="{BB962C8B-B14F-4D97-AF65-F5344CB8AC3E}">
        <p14:creationId xmlns:p14="http://schemas.microsoft.com/office/powerpoint/2010/main" val="1800039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40FA9E-5A74-4F83-8E41-E039B4CF94B1}" type="datetimeFigureOut">
              <a:rPr lang="en-US" smtClean="0"/>
              <a:t>11/4/2022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45623-7D8D-4B8A-9F9F-DDC43EF90852}" type="slidenum">
              <a:rPr lang="en-US" smtClean="0"/>
              <a:t>‹#›</a:t>
            </a:fld>
            <a:endParaRPr lang="en-US"/>
          </a:p>
        </p:txBody>
      </p:sp>
    </p:spTree>
    <p:extLst>
      <p:ext uri="{BB962C8B-B14F-4D97-AF65-F5344CB8AC3E}">
        <p14:creationId xmlns:p14="http://schemas.microsoft.com/office/powerpoint/2010/main" val="4286144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oleObject" Target="../embeddings/oleObject3.bin"/><Relationship Id="rId5" Type="http://schemas.openxmlformats.org/officeDocument/2006/relationships/image" Target="../media/image8.png"/><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batlgroupimages.blob.core.windows.net/enerteck/publicfiles/productinformation/EPA%20Registration%20Letter.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emisstar.com/" TargetMode="External"/><Relationship Id="rId4" Type="http://schemas.openxmlformats.org/officeDocument/2006/relationships/hyperlink" Target="http://jeipower.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0"/>
            <a:ext cx="708660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000" b="1" dirty="0">
              <a:solidFill>
                <a:schemeClr val="bg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6235824"/>
            <a:ext cx="1981200" cy="6096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748"/>
            <a:ext cx="2057400" cy="599852"/>
          </a:xfrm>
          <a:prstGeom prst="rect">
            <a:avLst/>
          </a:prstGeom>
        </p:spPr>
      </p:pic>
      <p:sp>
        <p:nvSpPr>
          <p:cNvPr id="9" name="Rectangle 8"/>
          <p:cNvSpPr/>
          <p:nvPr/>
        </p:nvSpPr>
        <p:spPr>
          <a:xfrm>
            <a:off x="0" y="6235824"/>
            <a:ext cx="705313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b="1" i="1" dirty="0">
                <a:solidFill>
                  <a:schemeClr val="bg1"/>
                </a:solidFill>
              </a:rPr>
              <a:t>Enerteck Chemical Corp. Suite 150 10701 Corporate Dr. Stafford, TX 77477 (281) 240-1787</a:t>
            </a:r>
          </a:p>
        </p:txBody>
      </p:sp>
      <p:sp>
        <p:nvSpPr>
          <p:cNvPr id="2" name="TextBox 1"/>
          <p:cNvSpPr txBox="1"/>
          <p:nvPr/>
        </p:nvSpPr>
        <p:spPr>
          <a:xfrm>
            <a:off x="1219200" y="1905000"/>
            <a:ext cx="6781800" cy="2246769"/>
          </a:xfrm>
          <a:prstGeom prst="rect">
            <a:avLst/>
          </a:prstGeom>
          <a:noFill/>
        </p:spPr>
        <p:txBody>
          <a:bodyPr wrap="square" rtlCol="0">
            <a:spAutoFit/>
          </a:bodyPr>
          <a:lstStyle/>
          <a:p>
            <a:pPr algn="ctr"/>
            <a:r>
              <a:rPr lang="en-US" sz="2800" b="1" dirty="0"/>
              <a:t>Enerteck Chemical Corporation</a:t>
            </a:r>
          </a:p>
          <a:p>
            <a:pPr algn="ctr"/>
            <a:r>
              <a:rPr lang="en-US" sz="2800" b="1" dirty="0"/>
              <a:t>EnerBurn Presentation</a:t>
            </a:r>
          </a:p>
          <a:p>
            <a:pPr algn="ctr"/>
            <a:endParaRPr lang="en-US" sz="2800" b="1" dirty="0"/>
          </a:p>
          <a:p>
            <a:pPr algn="ctr"/>
            <a:r>
              <a:rPr lang="en-US" sz="2800" b="1"/>
              <a:t>September </a:t>
            </a:r>
            <a:r>
              <a:rPr lang="en-US" sz="2800" b="1" dirty="0"/>
              <a:t>15, 2022</a:t>
            </a:r>
          </a:p>
          <a:p>
            <a:pPr algn="ctr"/>
            <a:endParaRPr lang="en-US" sz="2800" b="1" dirty="0"/>
          </a:p>
        </p:txBody>
      </p:sp>
    </p:spTree>
    <p:extLst>
      <p:ext uri="{BB962C8B-B14F-4D97-AF65-F5344CB8AC3E}">
        <p14:creationId xmlns:p14="http://schemas.microsoft.com/office/powerpoint/2010/main" val="2349411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0"/>
            <a:ext cx="708660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b="1" dirty="0">
                <a:solidFill>
                  <a:schemeClr val="bg1"/>
                </a:solidFill>
              </a:rPr>
              <a:t>EnerBurn Effect on Combustion</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6235824"/>
            <a:ext cx="1981200" cy="6096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748"/>
            <a:ext cx="2057400" cy="599852"/>
          </a:xfrm>
          <a:prstGeom prst="rect">
            <a:avLst/>
          </a:prstGeom>
        </p:spPr>
      </p:pic>
      <p:sp>
        <p:nvSpPr>
          <p:cNvPr id="9" name="Rectangle 8"/>
          <p:cNvSpPr/>
          <p:nvPr/>
        </p:nvSpPr>
        <p:spPr>
          <a:xfrm>
            <a:off x="0" y="6235824"/>
            <a:ext cx="705313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b="1" i="1" dirty="0">
                <a:solidFill>
                  <a:schemeClr val="bg1"/>
                </a:solidFill>
              </a:rPr>
              <a:t>Enerteck Chemical Corp. Suite 150 10701 Corporate Dr. Stafford, TX 77477 (281) 240-1787</a:t>
            </a:r>
          </a:p>
        </p:txBody>
      </p:sp>
      <p:sp>
        <p:nvSpPr>
          <p:cNvPr id="6" name="Rectangle 17"/>
          <p:cNvSpPr txBox="1">
            <a:spLocks noChangeArrowheads="1"/>
          </p:cNvSpPr>
          <p:nvPr/>
        </p:nvSpPr>
        <p:spPr>
          <a:xfrm>
            <a:off x="689768" y="1014413"/>
            <a:ext cx="7848600" cy="914400"/>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lnSpc>
                <a:spcPct val="90000"/>
              </a:lnSpc>
              <a:buFont typeface="Arial" panose="020B0604020202020204" pitchFamily="34" charset="0"/>
              <a:buChar char="•"/>
            </a:pPr>
            <a:r>
              <a:rPr lang="en-US" altLang="en-US" dirty="0"/>
              <a:t>Increases rate of burning.</a:t>
            </a:r>
          </a:p>
          <a:p>
            <a:pPr marL="457200" indent="-457200" algn="l">
              <a:lnSpc>
                <a:spcPct val="90000"/>
              </a:lnSpc>
              <a:buFont typeface="Arial" panose="020B0604020202020204" pitchFamily="34" charset="0"/>
              <a:buChar char="•"/>
            </a:pPr>
            <a:r>
              <a:rPr lang="en-US" altLang="en-US" dirty="0"/>
              <a:t>Wall effect promotes complete combustion.</a:t>
            </a:r>
          </a:p>
          <a:p>
            <a:pPr marL="457200" indent="-457200" algn="l">
              <a:lnSpc>
                <a:spcPct val="90000"/>
              </a:lnSpc>
              <a:buFont typeface="Arial" panose="020B0604020202020204" pitchFamily="34" charset="0"/>
              <a:buChar char="•"/>
            </a:pPr>
            <a:r>
              <a:rPr lang="en-US" altLang="en-US" dirty="0">
                <a:solidFill>
                  <a:schemeClr val="tx1"/>
                </a:solidFill>
              </a:rPr>
              <a:t>Mechanical fuel injection</a:t>
            </a:r>
            <a:r>
              <a:rPr lang="en-US" altLang="en-US" dirty="0">
                <a:solidFill>
                  <a:srgbClr val="CC3300"/>
                </a:solidFill>
              </a:rPr>
              <a:t>.  Red Curve is Treated</a:t>
            </a:r>
            <a:r>
              <a:rPr lang="en-US" altLang="en-US" dirty="0">
                <a:solidFill>
                  <a:srgbClr val="FF6600"/>
                </a:solidFill>
              </a:rPr>
              <a:t> – </a:t>
            </a:r>
            <a:r>
              <a:rPr lang="en-US" altLang="en-US" dirty="0"/>
              <a:t>Black</a:t>
            </a:r>
            <a:r>
              <a:rPr lang="en-US" altLang="en-US" dirty="0">
                <a:solidFill>
                  <a:srgbClr val="FF6600"/>
                </a:solidFill>
              </a:rPr>
              <a:t> </a:t>
            </a:r>
            <a:r>
              <a:rPr lang="en-US" altLang="en-US" dirty="0">
                <a:solidFill>
                  <a:schemeClr val="tx1"/>
                </a:solidFill>
              </a:rPr>
              <a:t>is Untreated.</a:t>
            </a:r>
          </a:p>
        </p:txBody>
      </p:sp>
      <p:grpSp>
        <p:nvGrpSpPr>
          <p:cNvPr id="10" name="Group 3"/>
          <p:cNvGrpSpPr>
            <a:grpSpLocks/>
          </p:cNvGrpSpPr>
          <p:nvPr/>
        </p:nvGrpSpPr>
        <p:grpSpPr bwMode="auto">
          <a:xfrm>
            <a:off x="1827211" y="2098676"/>
            <a:ext cx="5573713" cy="3703637"/>
            <a:chOff x="346" y="1590"/>
            <a:chExt cx="3511" cy="2333"/>
          </a:xfrm>
        </p:grpSpPr>
        <p:sp>
          <p:nvSpPr>
            <p:cNvPr id="11" name="Rectangle 4"/>
            <p:cNvSpPr>
              <a:spLocks noChangeArrowheads="1"/>
            </p:cNvSpPr>
            <p:nvPr/>
          </p:nvSpPr>
          <p:spPr bwMode="auto">
            <a:xfrm rot="16200000">
              <a:off x="8" y="2318"/>
              <a:ext cx="906"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en-US" sz="1800" b="1"/>
                <a:t>PRESSURE</a:t>
              </a:r>
            </a:p>
          </p:txBody>
        </p:sp>
        <p:sp>
          <p:nvSpPr>
            <p:cNvPr id="12" name="Rectangle 5"/>
            <p:cNvSpPr>
              <a:spLocks noChangeArrowheads="1"/>
            </p:cNvSpPr>
            <p:nvPr/>
          </p:nvSpPr>
          <p:spPr bwMode="auto">
            <a:xfrm>
              <a:off x="1883" y="3694"/>
              <a:ext cx="1894"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800" b="1"/>
                <a:t>CRANK ANGLE  (0 = TDC)</a:t>
              </a:r>
            </a:p>
          </p:txBody>
        </p:sp>
        <p:sp>
          <p:nvSpPr>
            <p:cNvPr id="13" name="Freeform 6"/>
            <p:cNvSpPr>
              <a:spLocks/>
            </p:cNvSpPr>
            <p:nvPr/>
          </p:nvSpPr>
          <p:spPr bwMode="auto">
            <a:xfrm>
              <a:off x="1663" y="1931"/>
              <a:ext cx="1513" cy="847"/>
            </a:xfrm>
            <a:custGeom>
              <a:avLst/>
              <a:gdLst>
                <a:gd name="T0" fmla="*/ 9 w 1513"/>
                <a:gd name="T1" fmla="*/ 567 h 847"/>
                <a:gd name="T2" fmla="*/ 45 w 1513"/>
                <a:gd name="T3" fmla="*/ 603 h 847"/>
                <a:gd name="T4" fmla="*/ 63 w 1513"/>
                <a:gd name="T5" fmla="*/ 549 h 847"/>
                <a:gd name="T6" fmla="*/ 63 w 1513"/>
                <a:gd name="T7" fmla="*/ 495 h 847"/>
                <a:gd name="T8" fmla="*/ 72 w 1513"/>
                <a:gd name="T9" fmla="*/ 441 h 847"/>
                <a:gd name="T10" fmla="*/ 81 w 1513"/>
                <a:gd name="T11" fmla="*/ 387 h 847"/>
                <a:gd name="T12" fmla="*/ 90 w 1513"/>
                <a:gd name="T13" fmla="*/ 333 h 847"/>
                <a:gd name="T14" fmla="*/ 99 w 1513"/>
                <a:gd name="T15" fmla="*/ 279 h 847"/>
                <a:gd name="T16" fmla="*/ 108 w 1513"/>
                <a:gd name="T17" fmla="*/ 225 h 847"/>
                <a:gd name="T18" fmla="*/ 117 w 1513"/>
                <a:gd name="T19" fmla="*/ 171 h 847"/>
                <a:gd name="T20" fmla="*/ 144 w 1513"/>
                <a:gd name="T21" fmla="*/ 117 h 847"/>
                <a:gd name="T22" fmla="*/ 153 w 1513"/>
                <a:gd name="T23" fmla="*/ 63 h 847"/>
                <a:gd name="T24" fmla="*/ 198 w 1513"/>
                <a:gd name="T25" fmla="*/ 18 h 847"/>
                <a:gd name="T26" fmla="*/ 252 w 1513"/>
                <a:gd name="T27" fmla="*/ 0 h 847"/>
                <a:gd name="T28" fmla="*/ 306 w 1513"/>
                <a:gd name="T29" fmla="*/ 0 h 847"/>
                <a:gd name="T30" fmla="*/ 360 w 1513"/>
                <a:gd name="T31" fmla="*/ 18 h 847"/>
                <a:gd name="T32" fmla="*/ 414 w 1513"/>
                <a:gd name="T33" fmla="*/ 72 h 847"/>
                <a:gd name="T34" fmla="*/ 468 w 1513"/>
                <a:gd name="T35" fmla="*/ 126 h 847"/>
                <a:gd name="T36" fmla="*/ 522 w 1513"/>
                <a:gd name="T37" fmla="*/ 153 h 847"/>
                <a:gd name="T38" fmla="*/ 576 w 1513"/>
                <a:gd name="T39" fmla="*/ 189 h 847"/>
                <a:gd name="T40" fmla="*/ 630 w 1513"/>
                <a:gd name="T41" fmla="*/ 234 h 847"/>
                <a:gd name="T42" fmla="*/ 675 w 1513"/>
                <a:gd name="T43" fmla="*/ 279 h 847"/>
                <a:gd name="T44" fmla="*/ 729 w 1513"/>
                <a:gd name="T45" fmla="*/ 315 h 847"/>
                <a:gd name="T46" fmla="*/ 783 w 1513"/>
                <a:gd name="T47" fmla="*/ 360 h 847"/>
                <a:gd name="T48" fmla="*/ 837 w 1513"/>
                <a:gd name="T49" fmla="*/ 405 h 847"/>
                <a:gd name="T50" fmla="*/ 882 w 1513"/>
                <a:gd name="T51" fmla="*/ 450 h 847"/>
                <a:gd name="T52" fmla="*/ 945 w 1513"/>
                <a:gd name="T53" fmla="*/ 486 h 847"/>
                <a:gd name="T54" fmla="*/ 1008 w 1513"/>
                <a:gd name="T55" fmla="*/ 522 h 847"/>
                <a:gd name="T56" fmla="*/ 1062 w 1513"/>
                <a:gd name="T57" fmla="*/ 558 h 847"/>
                <a:gd name="T58" fmla="*/ 1125 w 1513"/>
                <a:gd name="T59" fmla="*/ 603 h 847"/>
                <a:gd name="T60" fmla="*/ 1188 w 1513"/>
                <a:gd name="T61" fmla="*/ 639 h 847"/>
                <a:gd name="T62" fmla="*/ 1242 w 1513"/>
                <a:gd name="T63" fmla="*/ 675 h 847"/>
                <a:gd name="T64" fmla="*/ 1296 w 1513"/>
                <a:gd name="T65" fmla="*/ 720 h 847"/>
                <a:gd name="T66" fmla="*/ 1350 w 1513"/>
                <a:gd name="T67" fmla="*/ 747 h 847"/>
                <a:gd name="T68" fmla="*/ 1404 w 1513"/>
                <a:gd name="T69" fmla="*/ 774 h 847"/>
                <a:gd name="T70" fmla="*/ 1458 w 1513"/>
                <a:gd name="T71" fmla="*/ 810 h 847"/>
                <a:gd name="T72" fmla="*/ 1512 w 1513"/>
                <a:gd name="T73" fmla="*/ 846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3" h="847">
                  <a:moveTo>
                    <a:pt x="0" y="540"/>
                  </a:moveTo>
                  <a:lnTo>
                    <a:pt x="9" y="567"/>
                  </a:lnTo>
                  <a:lnTo>
                    <a:pt x="18" y="594"/>
                  </a:lnTo>
                  <a:lnTo>
                    <a:pt x="45" y="603"/>
                  </a:lnTo>
                  <a:lnTo>
                    <a:pt x="63" y="576"/>
                  </a:lnTo>
                  <a:lnTo>
                    <a:pt x="63" y="549"/>
                  </a:lnTo>
                  <a:lnTo>
                    <a:pt x="63" y="522"/>
                  </a:lnTo>
                  <a:lnTo>
                    <a:pt x="63" y="495"/>
                  </a:lnTo>
                  <a:lnTo>
                    <a:pt x="63" y="468"/>
                  </a:lnTo>
                  <a:lnTo>
                    <a:pt x="72" y="441"/>
                  </a:lnTo>
                  <a:lnTo>
                    <a:pt x="81" y="414"/>
                  </a:lnTo>
                  <a:lnTo>
                    <a:pt x="81" y="387"/>
                  </a:lnTo>
                  <a:lnTo>
                    <a:pt x="81" y="360"/>
                  </a:lnTo>
                  <a:lnTo>
                    <a:pt x="90" y="333"/>
                  </a:lnTo>
                  <a:lnTo>
                    <a:pt x="90" y="306"/>
                  </a:lnTo>
                  <a:lnTo>
                    <a:pt x="99" y="279"/>
                  </a:lnTo>
                  <a:lnTo>
                    <a:pt x="108" y="252"/>
                  </a:lnTo>
                  <a:lnTo>
                    <a:pt x="108" y="225"/>
                  </a:lnTo>
                  <a:lnTo>
                    <a:pt x="117" y="198"/>
                  </a:lnTo>
                  <a:lnTo>
                    <a:pt x="117" y="171"/>
                  </a:lnTo>
                  <a:lnTo>
                    <a:pt x="135" y="144"/>
                  </a:lnTo>
                  <a:lnTo>
                    <a:pt x="144" y="117"/>
                  </a:lnTo>
                  <a:lnTo>
                    <a:pt x="144" y="90"/>
                  </a:lnTo>
                  <a:lnTo>
                    <a:pt x="153" y="63"/>
                  </a:lnTo>
                  <a:lnTo>
                    <a:pt x="171" y="36"/>
                  </a:lnTo>
                  <a:lnTo>
                    <a:pt x="198" y="18"/>
                  </a:lnTo>
                  <a:lnTo>
                    <a:pt x="225" y="9"/>
                  </a:lnTo>
                  <a:lnTo>
                    <a:pt x="252" y="0"/>
                  </a:lnTo>
                  <a:lnTo>
                    <a:pt x="279" y="0"/>
                  </a:lnTo>
                  <a:lnTo>
                    <a:pt x="306" y="0"/>
                  </a:lnTo>
                  <a:lnTo>
                    <a:pt x="333" y="9"/>
                  </a:lnTo>
                  <a:lnTo>
                    <a:pt x="360" y="18"/>
                  </a:lnTo>
                  <a:lnTo>
                    <a:pt x="387" y="45"/>
                  </a:lnTo>
                  <a:lnTo>
                    <a:pt x="414" y="72"/>
                  </a:lnTo>
                  <a:lnTo>
                    <a:pt x="441" y="99"/>
                  </a:lnTo>
                  <a:lnTo>
                    <a:pt x="468" y="126"/>
                  </a:lnTo>
                  <a:lnTo>
                    <a:pt x="495" y="135"/>
                  </a:lnTo>
                  <a:lnTo>
                    <a:pt x="522" y="153"/>
                  </a:lnTo>
                  <a:lnTo>
                    <a:pt x="549" y="171"/>
                  </a:lnTo>
                  <a:lnTo>
                    <a:pt x="576" y="189"/>
                  </a:lnTo>
                  <a:lnTo>
                    <a:pt x="603" y="216"/>
                  </a:lnTo>
                  <a:lnTo>
                    <a:pt x="630" y="234"/>
                  </a:lnTo>
                  <a:lnTo>
                    <a:pt x="648" y="261"/>
                  </a:lnTo>
                  <a:lnTo>
                    <a:pt x="675" y="279"/>
                  </a:lnTo>
                  <a:lnTo>
                    <a:pt x="702" y="297"/>
                  </a:lnTo>
                  <a:lnTo>
                    <a:pt x="729" y="315"/>
                  </a:lnTo>
                  <a:lnTo>
                    <a:pt x="756" y="333"/>
                  </a:lnTo>
                  <a:lnTo>
                    <a:pt x="783" y="360"/>
                  </a:lnTo>
                  <a:lnTo>
                    <a:pt x="810" y="387"/>
                  </a:lnTo>
                  <a:lnTo>
                    <a:pt x="837" y="405"/>
                  </a:lnTo>
                  <a:lnTo>
                    <a:pt x="864" y="423"/>
                  </a:lnTo>
                  <a:lnTo>
                    <a:pt x="882" y="450"/>
                  </a:lnTo>
                  <a:lnTo>
                    <a:pt x="909" y="468"/>
                  </a:lnTo>
                  <a:lnTo>
                    <a:pt x="945" y="486"/>
                  </a:lnTo>
                  <a:lnTo>
                    <a:pt x="981" y="504"/>
                  </a:lnTo>
                  <a:lnTo>
                    <a:pt x="1008" y="522"/>
                  </a:lnTo>
                  <a:lnTo>
                    <a:pt x="1035" y="540"/>
                  </a:lnTo>
                  <a:lnTo>
                    <a:pt x="1062" y="558"/>
                  </a:lnTo>
                  <a:lnTo>
                    <a:pt x="1089" y="576"/>
                  </a:lnTo>
                  <a:lnTo>
                    <a:pt x="1125" y="603"/>
                  </a:lnTo>
                  <a:lnTo>
                    <a:pt x="1152" y="621"/>
                  </a:lnTo>
                  <a:lnTo>
                    <a:pt x="1188" y="639"/>
                  </a:lnTo>
                  <a:lnTo>
                    <a:pt x="1215" y="657"/>
                  </a:lnTo>
                  <a:lnTo>
                    <a:pt x="1242" y="675"/>
                  </a:lnTo>
                  <a:lnTo>
                    <a:pt x="1269" y="693"/>
                  </a:lnTo>
                  <a:lnTo>
                    <a:pt x="1296" y="720"/>
                  </a:lnTo>
                  <a:lnTo>
                    <a:pt x="1323" y="729"/>
                  </a:lnTo>
                  <a:lnTo>
                    <a:pt x="1350" y="747"/>
                  </a:lnTo>
                  <a:lnTo>
                    <a:pt x="1377" y="765"/>
                  </a:lnTo>
                  <a:lnTo>
                    <a:pt x="1404" y="774"/>
                  </a:lnTo>
                  <a:lnTo>
                    <a:pt x="1431" y="792"/>
                  </a:lnTo>
                  <a:lnTo>
                    <a:pt x="1458" y="810"/>
                  </a:lnTo>
                  <a:lnTo>
                    <a:pt x="1485" y="828"/>
                  </a:lnTo>
                  <a:lnTo>
                    <a:pt x="1512" y="846"/>
                  </a:lnTo>
                </a:path>
              </a:pathLst>
            </a:custGeom>
            <a:noFill/>
            <a:ln w="25400" cap="rnd" cmpd="sng">
              <a:solidFill>
                <a:srgbClr val="FC0128"/>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4" name="Group 7"/>
            <p:cNvGrpSpPr>
              <a:grpSpLocks/>
            </p:cNvGrpSpPr>
            <p:nvPr/>
          </p:nvGrpSpPr>
          <p:grpSpPr bwMode="auto">
            <a:xfrm>
              <a:off x="832" y="1590"/>
              <a:ext cx="3025" cy="2107"/>
              <a:chOff x="832" y="1590"/>
              <a:chExt cx="3025" cy="2107"/>
            </a:xfrm>
          </p:grpSpPr>
          <p:sp>
            <p:nvSpPr>
              <p:cNvPr id="15" name="Line 8"/>
              <p:cNvSpPr>
                <a:spLocks noChangeShapeType="1"/>
              </p:cNvSpPr>
              <p:nvPr/>
            </p:nvSpPr>
            <p:spPr bwMode="auto">
              <a:xfrm>
                <a:off x="832" y="1590"/>
                <a:ext cx="0" cy="1684"/>
              </a:xfrm>
              <a:prstGeom prst="line">
                <a:avLst/>
              </a:prstGeom>
              <a:noFill/>
              <a:ln w="1270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Line 9"/>
              <p:cNvSpPr>
                <a:spLocks noChangeShapeType="1"/>
              </p:cNvSpPr>
              <p:nvPr/>
            </p:nvSpPr>
            <p:spPr bwMode="auto">
              <a:xfrm>
                <a:off x="867" y="3305"/>
                <a:ext cx="2968" cy="0"/>
              </a:xfrm>
              <a:prstGeom prst="line">
                <a:avLst/>
              </a:prstGeom>
              <a:noFill/>
              <a:ln w="1270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Freeform 10"/>
              <p:cNvSpPr>
                <a:spLocks/>
              </p:cNvSpPr>
              <p:nvPr/>
            </p:nvSpPr>
            <p:spPr bwMode="auto">
              <a:xfrm>
                <a:off x="1084" y="1910"/>
                <a:ext cx="2773" cy="1153"/>
              </a:xfrm>
              <a:custGeom>
                <a:avLst/>
                <a:gdLst>
                  <a:gd name="T0" fmla="*/ 42 w 2773"/>
                  <a:gd name="T1" fmla="*/ 1128 h 1153"/>
                  <a:gd name="T2" fmla="*/ 127 w 2773"/>
                  <a:gd name="T3" fmla="*/ 1116 h 1153"/>
                  <a:gd name="T4" fmla="*/ 211 w 2773"/>
                  <a:gd name="T5" fmla="*/ 1068 h 1153"/>
                  <a:gd name="T6" fmla="*/ 295 w 2773"/>
                  <a:gd name="T7" fmla="*/ 1008 h 1153"/>
                  <a:gd name="T8" fmla="*/ 366 w 2773"/>
                  <a:gd name="T9" fmla="*/ 936 h 1153"/>
                  <a:gd name="T10" fmla="*/ 422 w 2773"/>
                  <a:gd name="T11" fmla="*/ 864 h 1153"/>
                  <a:gd name="T12" fmla="*/ 450 w 2773"/>
                  <a:gd name="T13" fmla="*/ 792 h 1153"/>
                  <a:gd name="T14" fmla="*/ 450 w 2773"/>
                  <a:gd name="T15" fmla="*/ 720 h 1153"/>
                  <a:gd name="T16" fmla="*/ 464 w 2773"/>
                  <a:gd name="T17" fmla="*/ 648 h 1153"/>
                  <a:gd name="T18" fmla="*/ 492 w 2773"/>
                  <a:gd name="T19" fmla="*/ 564 h 1153"/>
                  <a:gd name="T20" fmla="*/ 507 w 2773"/>
                  <a:gd name="T21" fmla="*/ 480 h 1153"/>
                  <a:gd name="T22" fmla="*/ 521 w 2773"/>
                  <a:gd name="T23" fmla="*/ 408 h 1153"/>
                  <a:gd name="T24" fmla="*/ 549 w 2773"/>
                  <a:gd name="T25" fmla="*/ 408 h 1153"/>
                  <a:gd name="T26" fmla="*/ 549 w 2773"/>
                  <a:gd name="T27" fmla="*/ 480 h 1153"/>
                  <a:gd name="T28" fmla="*/ 577 w 2773"/>
                  <a:gd name="T29" fmla="*/ 552 h 1153"/>
                  <a:gd name="T30" fmla="*/ 591 w 2773"/>
                  <a:gd name="T31" fmla="*/ 624 h 1153"/>
                  <a:gd name="T32" fmla="*/ 661 w 2773"/>
                  <a:gd name="T33" fmla="*/ 588 h 1153"/>
                  <a:gd name="T34" fmla="*/ 675 w 2773"/>
                  <a:gd name="T35" fmla="*/ 516 h 1153"/>
                  <a:gd name="T36" fmla="*/ 684 w 2773"/>
                  <a:gd name="T37" fmla="*/ 448 h 1153"/>
                  <a:gd name="T38" fmla="*/ 704 w 2773"/>
                  <a:gd name="T39" fmla="*/ 372 h 1153"/>
                  <a:gd name="T40" fmla="*/ 746 w 2773"/>
                  <a:gd name="T41" fmla="*/ 228 h 1153"/>
                  <a:gd name="T42" fmla="*/ 774 w 2773"/>
                  <a:gd name="T43" fmla="*/ 156 h 1153"/>
                  <a:gd name="T44" fmla="*/ 830 w 2773"/>
                  <a:gd name="T45" fmla="*/ 84 h 1153"/>
                  <a:gd name="T46" fmla="*/ 901 w 2773"/>
                  <a:gd name="T47" fmla="*/ 24 h 1153"/>
                  <a:gd name="T48" fmla="*/ 985 w 2773"/>
                  <a:gd name="T49" fmla="*/ 0 h 1153"/>
                  <a:gd name="T50" fmla="*/ 1069 w 2773"/>
                  <a:gd name="T51" fmla="*/ 0 h 1153"/>
                  <a:gd name="T52" fmla="*/ 1168 w 2773"/>
                  <a:gd name="T53" fmla="*/ 36 h 1153"/>
                  <a:gd name="T54" fmla="*/ 1252 w 2773"/>
                  <a:gd name="T55" fmla="*/ 96 h 1153"/>
                  <a:gd name="T56" fmla="*/ 1337 w 2773"/>
                  <a:gd name="T57" fmla="*/ 156 h 1153"/>
                  <a:gd name="T58" fmla="*/ 1379 w 2773"/>
                  <a:gd name="T59" fmla="*/ 228 h 1153"/>
                  <a:gd name="T60" fmla="*/ 1435 w 2773"/>
                  <a:gd name="T61" fmla="*/ 300 h 1153"/>
                  <a:gd name="T62" fmla="*/ 1492 w 2773"/>
                  <a:gd name="T63" fmla="*/ 372 h 1153"/>
                  <a:gd name="T64" fmla="*/ 1562 w 2773"/>
                  <a:gd name="T65" fmla="*/ 432 h 1153"/>
                  <a:gd name="T66" fmla="*/ 1632 w 2773"/>
                  <a:gd name="T67" fmla="*/ 492 h 1153"/>
                  <a:gd name="T68" fmla="*/ 1717 w 2773"/>
                  <a:gd name="T69" fmla="*/ 564 h 1153"/>
                  <a:gd name="T70" fmla="*/ 1801 w 2773"/>
                  <a:gd name="T71" fmla="*/ 636 h 1153"/>
                  <a:gd name="T72" fmla="*/ 1886 w 2773"/>
                  <a:gd name="T73" fmla="*/ 696 h 1153"/>
                  <a:gd name="T74" fmla="*/ 1970 w 2773"/>
                  <a:gd name="T75" fmla="*/ 756 h 1153"/>
                  <a:gd name="T76" fmla="*/ 2054 w 2773"/>
                  <a:gd name="T77" fmla="*/ 816 h 1153"/>
                  <a:gd name="T78" fmla="*/ 2139 w 2773"/>
                  <a:gd name="T79" fmla="*/ 864 h 1153"/>
                  <a:gd name="T80" fmla="*/ 2223 w 2773"/>
                  <a:gd name="T81" fmla="*/ 912 h 1153"/>
                  <a:gd name="T82" fmla="*/ 2364 w 2773"/>
                  <a:gd name="T83" fmla="*/ 948 h 1153"/>
                  <a:gd name="T84" fmla="*/ 2448 w 2773"/>
                  <a:gd name="T85" fmla="*/ 984 h 1153"/>
                  <a:gd name="T86" fmla="*/ 2533 w 2773"/>
                  <a:gd name="T87" fmla="*/ 1020 h 1153"/>
                  <a:gd name="T88" fmla="*/ 2631 w 2773"/>
                  <a:gd name="T89" fmla="*/ 1056 h 1153"/>
                  <a:gd name="T90" fmla="*/ 2716 w 2773"/>
                  <a:gd name="T91" fmla="*/ 1092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73" h="1153">
                    <a:moveTo>
                      <a:pt x="0" y="1152"/>
                    </a:moveTo>
                    <a:lnTo>
                      <a:pt x="42" y="1128"/>
                    </a:lnTo>
                    <a:lnTo>
                      <a:pt x="84" y="1116"/>
                    </a:lnTo>
                    <a:lnTo>
                      <a:pt x="127" y="1116"/>
                    </a:lnTo>
                    <a:lnTo>
                      <a:pt x="169" y="1092"/>
                    </a:lnTo>
                    <a:lnTo>
                      <a:pt x="211" y="1068"/>
                    </a:lnTo>
                    <a:lnTo>
                      <a:pt x="253" y="1044"/>
                    </a:lnTo>
                    <a:lnTo>
                      <a:pt x="295" y="1008"/>
                    </a:lnTo>
                    <a:lnTo>
                      <a:pt x="338" y="972"/>
                    </a:lnTo>
                    <a:lnTo>
                      <a:pt x="366" y="936"/>
                    </a:lnTo>
                    <a:lnTo>
                      <a:pt x="394" y="900"/>
                    </a:lnTo>
                    <a:lnTo>
                      <a:pt x="422" y="864"/>
                    </a:lnTo>
                    <a:lnTo>
                      <a:pt x="436" y="828"/>
                    </a:lnTo>
                    <a:lnTo>
                      <a:pt x="450" y="792"/>
                    </a:lnTo>
                    <a:lnTo>
                      <a:pt x="450" y="756"/>
                    </a:lnTo>
                    <a:lnTo>
                      <a:pt x="450" y="720"/>
                    </a:lnTo>
                    <a:lnTo>
                      <a:pt x="464" y="684"/>
                    </a:lnTo>
                    <a:lnTo>
                      <a:pt x="464" y="648"/>
                    </a:lnTo>
                    <a:lnTo>
                      <a:pt x="478" y="612"/>
                    </a:lnTo>
                    <a:lnTo>
                      <a:pt x="492" y="564"/>
                    </a:lnTo>
                    <a:lnTo>
                      <a:pt x="492" y="516"/>
                    </a:lnTo>
                    <a:lnTo>
                      <a:pt x="507" y="480"/>
                    </a:lnTo>
                    <a:lnTo>
                      <a:pt x="507" y="444"/>
                    </a:lnTo>
                    <a:lnTo>
                      <a:pt x="521" y="408"/>
                    </a:lnTo>
                    <a:lnTo>
                      <a:pt x="535" y="372"/>
                    </a:lnTo>
                    <a:lnTo>
                      <a:pt x="549" y="408"/>
                    </a:lnTo>
                    <a:lnTo>
                      <a:pt x="549" y="444"/>
                    </a:lnTo>
                    <a:lnTo>
                      <a:pt x="549" y="480"/>
                    </a:lnTo>
                    <a:lnTo>
                      <a:pt x="563" y="516"/>
                    </a:lnTo>
                    <a:lnTo>
                      <a:pt x="577" y="552"/>
                    </a:lnTo>
                    <a:lnTo>
                      <a:pt x="577" y="588"/>
                    </a:lnTo>
                    <a:lnTo>
                      <a:pt x="591" y="624"/>
                    </a:lnTo>
                    <a:lnTo>
                      <a:pt x="633" y="624"/>
                    </a:lnTo>
                    <a:lnTo>
                      <a:pt x="661" y="588"/>
                    </a:lnTo>
                    <a:lnTo>
                      <a:pt x="661" y="552"/>
                    </a:lnTo>
                    <a:lnTo>
                      <a:pt x="675" y="516"/>
                    </a:lnTo>
                    <a:lnTo>
                      <a:pt x="675" y="480"/>
                    </a:lnTo>
                    <a:lnTo>
                      <a:pt x="684" y="448"/>
                    </a:lnTo>
                    <a:lnTo>
                      <a:pt x="692" y="412"/>
                    </a:lnTo>
                    <a:lnTo>
                      <a:pt x="704" y="372"/>
                    </a:lnTo>
                    <a:lnTo>
                      <a:pt x="718" y="324"/>
                    </a:lnTo>
                    <a:lnTo>
                      <a:pt x="746" y="228"/>
                    </a:lnTo>
                    <a:lnTo>
                      <a:pt x="760" y="192"/>
                    </a:lnTo>
                    <a:lnTo>
                      <a:pt x="774" y="156"/>
                    </a:lnTo>
                    <a:lnTo>
                      <a:pt x="802" y="120"/>
                    </a:lnTo>
                    <a:lnTo>
                      <a:pt x="830" y="84"/>
                    </a:lnTo>
                    <a:lnTo>
                      <a:pt x="858" y="48"/>
                    </a:lnTo>
                    <a:lnTo>
                      <a:pt x="901" y="24"/>
                    </a:lnTo>
                    <a:lnTo>
                      <a:pt x="943" y="12"/>
                    </a:lnTo>
                    <a:lnTo>
                      <a:pt x="985" y="0"/>
                    </a:lnTo>
                    <a:lnTo>
                      <a:pt x="1027" y="0"/>
                    </a:lnTo>
                    <a:lnTo>
                      <a:pt x="1069" y="0"/>
                    </a:lnTo>
                    <a:lnTo>
                      <a:pt x="1126" y="12"/>
                    </a:lnTo>
                    <a:lnTo>
                      <a:pt x="1168" y="36"/>
                    </a:lnTo>
                    <a:lnTo>
                      <a:pt x="1210" y="60"/>
                    </a:lnTo>
                    <a:lnTo>
                      <a:pt x="1252" y="96"/>
                    </a:lnTo>
                    <a:lnTo>
                      <a:pt x="1295" y="132"/>
                    </a:lnTo>
                    <a:lnTo>
                      <a:pt x="1337" y="156"/>
                    </a:lnTo>
                    <a:lnTo>
                      <a:pt x="1365" y="192"/>
                    </a:lnTo>
                    <a:lnTo>
                      <a:pt x="1379" y="228"/>
                    </a:lnTo>
                    <a:lnTo>
                      <a:pt x="1407" y="264"/>
                    </a:lnTo>
                    <a:lnTo>
                      <a:pt x="1435" y="300"/>
                    </a:lnTo>
                    <a:lnTo>
                      <a:pt x="1463" y="336"/>
                    </a:lnTo>
                    <a:lnTo>
                      <a:pt x="1492" y="372"/>
                    </a:lnTo>
                    <a:lnTo>
                      <a:pt x="1534" y="396"/>
                    </a:lnTo>
                    <a:lnTo>
                      <a:pt x="1562" y="432"/>
                    </a:lnTo>
                    <a:lnTo>
                      <a:pt x="1604" y="456"/>
                    </a:lnTo>
                    <a:lnTo>
                      <a:pt x="1632" y="492"/>
                    </a:lnTo>
                    <a:lnTo>
                      <a:pt x="1674" y="528"/>
                    </a:lnTo>
                    <a:lnTo>
                      <a:pt x="1717" y="564"/>
                    </a:lnTo>
                    <a:lnTo>
                      <a:pt x="1759" y="600"/>
                    </a:lnTo>
                    <a:lnTo>
                      <a:pt x="1801" y="636"/>
                    </a:lnTo>
                    <a:lnTo>
                      <a:pt x="1843" y="672"/>
                    </a:lnTo>
                    <a:lnTo>
                      <a:pt x="1886" y="696"/>
                    </a:lnTo>
                    <a:lnTo>
                      <a:pt x="1928" y="732"/>
                    </a:lnTo>
                    <a:lnTo>
                      <a:pt x="1970" y="756"/>
                    </a:lnTo>
                    <a:lnTo>
                      <a:pt x="2012" y="792"/>
                    </a:lnTo>
                    <a:lnTo>
                      <a:pt x="2054" y="816"/>
                    </a:lnTo>
                    <a:lnTo>
                      <a:pt x="2097" y="840"/>
                    </a:lnTo>
                    <a:lnTo>
                      <a:pt x="2139" y="864"/>
                    </a:lnTo>
                    <a:lnTo>
                      <a:pt x="2181" y="888"/>
                    </a:lnTo>
                    <a:lnTo>
                      <a:pt x="2223" y="912"/>
                    </a:lnTo>
                    <a:lnTo>
                      <a:pt x="2322" y="924"/>
                    </a:lnTo>
                    <a:lnTo>
                      <a:pt x="2364" y="948"/>
                    </a:lnTo>
                    <a:lnTo>
                      <a:pt x="2406" y="960"/>
                    </a:lnTo>
                    <a:lnTo>
                      <a:pt x="2448" y="984"/>
                    </a:lnTo>
                    <a:lnTo>
                      <a:pt x="2491" y="996"/>
                    </a:lnTo>
                    <a:lnTo>
                      <a:pt x="2533" y="1020"/>
                    </a:lnTo>
                    <a:lnTo>
                      <a:pt x="2575" y="1032"/>
                    </a:lnTo>
                    <a:lnTo>
                      <a:pt x="2631" y="1056"/>
                    </a:lnTo>
                    <a:lnTo>
                      <a:pt x="2674" y="1080"/>
                    </a:lnTo>
                    <a:lnTo>
                      <a:pt x="2716" y="1092"/>
                    </a:lnTo>
                    <a:lnTo>
                      <a:pt x="2772" y="1104"/>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11"/>
              <p:cNvSpPr>
                <a:spLocks noChangeShapeType="1"/>
              </p:cNvSpPr>
              <p:nvPr/>
            </p:nvSpPr>
            <p:spPr bwMode="auto">
              <a:xfrm>
                <a:off x="1600" y="2730"/>
                <a:ext cx="0" cy="7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12"/>
              <p:cNvSpPr>
                <a:spLocks noChangeShapeType="1"/>
              </p:cNvSpPr>
              <p:nvPr/>
            </p:nvSpPr>
            <p:spPr bwMode="auto">
              <a:xfrm>
                <a:off x="1756" y="2730"/>
                <a:ext cx="0" cy="7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Rectangle 13"/>
              <p:cNvSpPr>
                <a:spLocks noChangeArrowheads="1"/>
              </p:cNvSpPr>
              <p:nvPr/>
            </p:nvSpPr>
            <p:spPr bwMode="auto">
              <a:xfrm>
                <a:off x="1504" y="3526"/>
                <a:ext cx="256"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eaLnBrk="0" hangingPunct="0"/>
                <a:r>
                  <a:rPr lang="en-US" altLang="en-US" b="1"/>
                  <a:t>0</a:t>
                </a:r>
              </a:p>
            </p:txBody>
          </p:sp>
          <p:sp>
            <p:nvSpPr>
              <p:cNvPr id="21" name="Rectangle 14"/>
              <p:cNvSpPr>
                <a:spLocks noChangeArrowheads="1"/>
              </p:cNvSpPr>
              <p:nvPr/>
            </p:nvSpPr>
            <p:spPr bwMode="auto">
              <a:xfrm>
                <a:off x="1672" y="3526"/>
                <a:ext cx="167"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en-US" b="1"/>
                  <a:t>7</a:t>
                </a:r>
              </a:p>
            </p:txBody>
          </p:sp>
          <p:sp>
            <p:nvSpPr>
              <p:cNvPr id="22" name="Rectangle 15"/>
              <p:cNvSpPr>
                <a:spLocks noChangeArrowheads="1"/>
              </p:cNvSpPr>
              <p:nvPr/>
            </p:nvSpPr>
            <p:spPr bwMode="auto">
              <a:xfrm>
                <a:off x="1984" y="3526"/>
                <a:ext cx="220"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en-US" b="1"/>
                  <a:t>20</a:t>
                </a:r>
              </a:p>
            </p:txBody>
          </p:sp>
          <p:sp>
            <p:nvSpPr>
              <p:cNvPr id="23" name="Line 16"/>
              <p:cNvSpPr>
                <a:spLocks noChangeShapeType="1"/>
              </p:cNvSpPr>
              <p:nvPr/>
            </p:nvSpPr>
            <p:spPr bwMode="auto">
              <a:xfrm>
                <a:off x="2104" y="2730"/>
                <a:ext cx="0" cy="7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4" name="Text Box 19"/>
          <p:cNvSpPr txBox="1">
            <a:spLocks noChangeArrowheads="1"/>
          </p:cNvSpPr>
          <p:nvPr/>
        </p:nvSpPr>
        <p:spPr bwMode="auto">
          <a:xfrm>
            <a:off x="529430" y="5767512"/>
            <a:ext cx="8169275" cy="307777"/>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400" b="1" dirty="0">
                <a:latin typeface="CopperDB" pitchFamily="2" charset="0"/>
              </a:rPr>
              <a:t>EnerBurn works by increasing the burn rate when  the flame front reaches the wall at 5-7° after TDC.</a:t>
            </a:r>
          </a:p>
        </p:txBody>
      </p:sp>
    </p:spTree>
    <p:extLst>
      <p:ext uri="{BB962C8B-B14F-4D97-AF65-F5344CB8AC3E}">
        <p14:creationId xmlns:p14="http://schemas.microsoft.com/office/powerpoint/2010/main" val="3268662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0"/>
            <a:ext cx="708660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en-US" sz="2000" b="1" dirty="0"/>
              <a:t>EnerBurn Effect on Cylinder Pressure as a Function of Crank Angle</a:t>
            </a:r>
            <a:endParaRPr lang="en-US" sz="2000" b="1" dirty="0">
              <a:solidFill>
                <a:schemeClr val="bg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6235824"/>
            <a:ext cx="1981200" cy="6096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748"/>
            <a:ext cx="2057400" cy="599852"/>
          </a:xfrm>
          <a:prstGeom prst="rect">
            <a:avLst/>
          </a:prstGeom>
        </p:spPr>
      </p:pic>
      <p:sp>
        <p:nvSpPr>
          <p:cNvPr id="9" name="Rectangle 8"/>
          <p:cNvSpPr/>
          <p:nvPr/>
        </p:nvSpPr>
        <p:spPr>
          <a:xfrm>
            <a:off x="0" y="6235824"/>
            <a:ext cx="705313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b="1" i="1" dirty="0">
                <a:solidFill>
                  <a:schemeClr val="bg1"/>
                </a:solidFill>
              </a:rPr>
              <a:t>Enerteck Chemical Corp. Suite 150 10701 Corporate Dr. Stafford, TX 77477 (281) 240-1787</a:t>
            </a:r>
          </a:p>
        </p:txBody>
      </p:sp>
      <p:sp>
        <p:nvSpPr>
          <p:cNvPr id="6" name="Rectangle 3"/>
          <p:cNvSpPr txBox="1">
            <a:spLocks noChangeArrowheads="1"/>
          </p:cNvSpPr>
          <p:nvPr/>
        </p:nvSpPr>
        <p:spPr>
          <a:xfrm>
            <a:off x="685800" y="1022412"/>
            <a:ext cx="7848600" cy="1600200"/>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lnSpc>
                <a:spcPct val="90000"/>
              </a:lnSpc>
              <a:buFont typeface="Arial" panose="020B0604020202020204" pitchFamily="34" charset="0"/>
              <a:buChar char="•"/>
            </a:pPr>
            <a:r>
              <a:rPr lang="en-US" altLang="en-US" dirty="0"/>
              <a:t>The rate of fuel combustion is increased as the flame front reaches the wall at 5-7° after TDC.</a:t>
            </a:r>
          </a:p>
          <a:p>
            <a:pPr marL="457200" indent="-457200" algn="l">
              <a:lnSpc>
                <a:spcPct val="90000"/>
              </a:lnSpc>
              <a:buFont typeface="Arial" panose="020B0604020202020204" pitchFamily="34" charset="0"/>
              <a:buChar char="•"/>
            </a:pPr>
            <a:r>
              <a:rPr lang="en-US" altLang="en-US" dirty="0"/>
              <a:t>The catalytic wall effect allows for more complete combustion earlier in the combustion cycle.</a:t>
            </a:r>
          </a:p>
          <a:p>
            <a:pPr marL="457200" indent="-457200" algn="l">
              <a:lnSpc>
                <a:spcPct val="90000"/>
              </a:lnSpc>
              <a:buFont typeface="Arial" panose="020B0604020202020204" pitchFamily="34" charset="0"/>
              <a:buChar char="•"/>
            </a:pPr>
            <a:r>
              <a:rPr lang="en-US" altLang="en-US" dirty="0"/>
              <a:t>The maximum cylinder pressure is actually reduced.</a:t>
            </a:r>
          </a:p>
          <a:p>
            <a:pPr marL="457200" indent="-457200" algn="l">
              <a:lnSpc>
                <a:spcPct val="90000"/>
              </a:lnSpc>
              <a:buFont typeface="Arial" panose="020B0604020202020204" pitchFamily="34" charset="0"/>
              <a:buChar char="•"/>
            </a:pPr>
            <a:r>
              <a:rPr lang="en-US" altLang="en-US" dirty="0">
                <a:solidFill>
                  <a:schemeClr val="tx1"/>
                </a:solidFill>
              </a:rPr>
              <a:t>Electronic fuel injection</a:t>
            </a:r>
          </a:p>
        </p:txBody>
      </p:sp>
      <p:graphicFrame>
        <p:nvGraphicFramePr>
          <p:cNvPr id="10" name="Object 4"/>
          <p:cNvGraphicFramePr>
            <a:graphicFrameLocks noChangeAspect="1"/>
          </p:cNvGraphicFramePr>
          <p:nvPr>
            <p:extLst>
              <p:ext uri="{D42A27DB-BD31-4B8C-83A1-F6EECF244321}">
                <p14:modId xmlns:p14="http://schemas.microsoft.com/office/powerpoint/2010/main" val="1121309259"/>
              </p:ext>
            </p:extLst>
          </p:nvPr>
        </p:nvGraphicFramePr>
        <p:xfrm>
          <a:off x="1371600" y="2438400"/>
          <a:ext cx="6153150" cy="3352800"/>
        </p:xfrm>
        <a:graphic>
          <a:graphicData uri="http://schemas.openxmlformats.org/presentationml/2006/ole">
            <mc:AlternateContent xmlns:mc="http://schemas.openxmlformats.org/markup-compatibility/2006">
              <mc:Choice xmlns:v="urn:schemas-microsoft-com:vml" Requires="v">
                <p:oleObj name="Chart" r:id="rId4" imgW="7772535" imgH="5648199" progId="MSGraph.Chart.8">
                  <p:embed/>
                </p:oleObj>
              </mc:Choice>
              <mc:Fallback>
                <p:oleObj name="Chart" r:id="rId4" imgW="7772535" imgH="5648199" progId="MSGraph.Chart.8">
                  <p:embed/>
                  <p:pic>
                    <p:nvPicPr>
                      <p:cNvPr id="1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438400"/>
                        <a:ext cx="6153150" cy="33528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219876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0"/>
            <a:ext cx="708660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b="1" dirty="0">
                <a:solidFill>
                  <a:schemeClr val="bg1"/>
                </a:solidFill>
              </a:rPr>
              <a:t>NOx and Particulates Emissions Results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6235824"/>
            <a:ext cx="1981200" cy="6096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748"/>
            <a:ext cx="2057400" cy="599852"/>
          </a:xfrm>
          <a:prstGeom prst="rect">
            <a:avLst/>
          </a:prstGeom>
        </p:spPr>
      </p:pic>
      <p:sp>
        <p:nvSpPr>
          <p:cNvPr id="9" name="Rectangle 8"/>
          <p:cNvSpPr/>
          <p:nvPr/>
        </p:nvSpPr>
        <p:spPr>
          <a:xfrm>
            <a:off x="0" y="6235824"/>
            <a:ext cx="705313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b="1" i="1" dirty="0">
                <a:solidFill>
                  <a:schemeClr val="bg1"/>
                </a:solidFill>
              </a:rPr>
              <a:t>EnerTeck Chemical Corp. Suite 150 10701 Corporate Dr. Stafford, TX 77477 (281) 240-1787</a:t>
            </a:r>
          </a:p>
        </p:txBody>
      </p:sp>
      <p:sp>
        <p:nvSpPr>
          <p:cNvPr id="6" name="Rectangle 17"/>
          <p:cNvSpPr txBox="1">
            <a:spLocks noChangeArrowheads="1"/>
          </p:cNvSpPr>
          <p:nvPr/>
        </p:nvSpPr>
        <p:spPr>
          <a:xfrm>
            <a:off x="689768" y="1014413"/>
            <a:ext cx="7848600" cy="914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90000"/>
              </a:lnSpc>
            </a:pPr>
            <a:endParaRPr lang="en-US" altLang="en-US" dirty="0">
              <a:solidFill>
                <a:schemeClr val="tx1"/>
              </a:solidFill>
            </a:endParaRPr>
          </a:p>
        </p:txBody>
      </p:sp>
      <p:graphicFrame>
        <p:nvGraphicFramePr>
          <p:cNvPr id="25" name="Object 24"/>
          <p:cNvGraphicFramePr>
            <a:graphicFrameLocks/>
          </p:cNvGraphicFramePr>
          <p:nvPr/>
        </p:nvGraphicFramePr>
        <p:xfrm>
          <a:off x="330200" y="1465263"/>
          <a:ext cx="3987800" cy="3857625"/>
        </p:xfrm>
        <a:graphic>
          <a:graphicData uri="http://schemas.openxmlformats.org/presentationml/2006/ole">
            <mc:AlternateContent xmlns:mc="http://schemas.openxmlformats.org/markup-compatibility/2006">
              <mc:Choice xmlns:v="urn:schemas-microsoft-com:vml" Requires="v">
                <p:oleObj r:id="rId4" imgW="3987130" imgH="3859102" progId="Excel.Chart.8">
                  <p:embed/>
                </p:oleObj>
              </mc:Choice>
              <mc:Fallback>
                <p:oleObj r:id="rId4" imgW="3987130" imgH="3859102" progId="Excel.Chart.8">
                  <p:embed/>
                  <p:pic>
                    <p:nvPicPr>
                      <p:cNvPr id="25" name="Object 2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200" y="1465263"/>
                        <a:ext cx="39878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p:cNvGraphicFramePr>
          <p:nvPr/>
        </p:nvGraphicFramePr>
        <p:xfrm>
          <a:off x="4826000" y="2082800"/>
          <a:ext cx="3911600" cy="3911600"/>
        </p:xfrm>
        <a:graphic>
          <a:graphicData uri="http://schemas.openxmlformats.org/presentationml/2006/ole">
            <mc:AlternateContent xmlns:mc="http://schemas.openxmlformats.org/markup-compatibility/2006">
              <mc:Choice xmlns:v="urn:schemas-microsoft-com:vml" Requires="v">
                <p:oleObj r:id="rId6" imgW="3907875" imgH="3907875" progId="Excel.Chart.8">
                  <p:embed/>
                </p:oleObj>
              </mc:Choice>
              <mc:Fallback>
                <p:oleObj r:id="rId6" imgW="3907875" imgH="3907875" progId="Excel.Chart.8">
                  <p:embed/>
                  <p:pic>
                    <p:nvPicPr>
                      <p:cNvPr id="26" name="Object 2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6000" y="2082800"/>
                        <a:ext cx="3911600"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TextBox 2"/>
          <p:cNvSpPr txBox="1">
            <a:spLocks noChangeArrowheads="1"/>
          </p:cNvSpPr>
          <p:nvPr/>
        </p:nvSpPr>
        <p:spPr bwMode="auto">
          <a:xfrm>
            <a:off x="1028700" y="990600"/>
            <a:ext cx="2857500" cy="508000"/>
          </a:xfrm>
          <a:prstGeom prst="rect">
            <a:avLst/>
          </a:prstGeom>
          <a:noFill/>
          <a:ln w="9525">
            <a:noFill/>
            <a:miter lim="800000"/>
            <a:headEnd/>
            <a:tailEnd/>
          </a:ln>
        </p:spPr>
        <p:txBody>
          <a:bodyPr>
            <a:spAutoFit/>
          </a:bodyPr>
          <a:lstStyle/>
          <a:p>
            <a:pPr algn="ctr"/>
            <a:r>
              <a:rPr lang="en-US" sz="1600" b="1" dirty="0">
                <a:latin typeface="Calibri" pitchFamily="34" charset="0"/>
              </a:rPr>
              <a:t>NOx Emissions</a:t>
            </a:r>
          </a:p>
          <a:p>
            <a:pPr algn="ctr"/>
            <a:r>
              <a:rPr lang="en-US" sz="1100" b="1" dirty="0">
                <a:latin typeface="Calibri" pitchFamily="34" charset="0"/>
              </a:rPr>
              <a:t>(</a:t>
            </a:r>
            <a:r>
              <a:rPr lang="en-US" sz="1100" b="1" dirty="0" err="1">
                <a:latin typeface="Calibri" pitchFamily="34" charset="0"/>
              </a:rPr>
              <a:t>gm</a:t>
            </a:r>
            <a:r>
              <a:rPr lang="en-US" sz="1100" b="1" dirty="0">
                <a:latin typeface="Calibri" pitchFamily="34" charset="0"/>
              </a:rPr>
              <a:t>/mile)</a:t>
            </a:r>
          </a:p>
        </p:txBody>
      </p:sp>
      <p:sp>
        <p:nvSpPr>
          <p:cNvPr id="28" name="TextBox 17"/>
          <p:cNvSpPr txBox="1">
            <a:spLocks noChangeArrowheads="1"/>
          </p:cNvSpPr>
          <p:nvPr/>
        </p:nvSpPr>
        <p:spPr bwMode="auto">
          <a:xfrm>
            <a:off x="5583238" y="1262063"/>
            <a:ext cx="2857500" cy="508000"/>
          </a:xfrm>
          <a:prstGeom prst="rect">
            <a:avLst/>
          </a:prstGeom>
          <a:noFill/>
          <a:ln w="9525">
            <a:noFill/>
            <a:miter lim="800000"/>
            <a:headEnd/>
            <a:tailEnd/>
          </a:ln>
        </p:spPr>
        <p:txBody>
          <a:bodyPr>
            <a:spAutoFit/>
          </a:bodyPr>
          <a:lstStyle/>
          <a:p>
            <a:pPr algn="ctr"/>
            <a:r>
              <a:rPr lang="en-US" sz="1600" b="1" dirty="0">
                <a:latin typeface="Calibri" pitchFamily="34" charset="0"/>
              </a:rPr>
              <a:t>Particulate Emissions</a:t>
            </a:r>
          </a:p>
          <a:p>
            <a:pPr algn="ctr"/>
            <a:r>
              <a:rPr lang="en-US" sz="1100" b="1" dirty="0">
                <a:latin typeface="Calibri" pitchFamily="34" charset="0"/>
              </a:rPr>
              <a:t>(</a:t>
            </a:r>
            <a:r>
              <a:rPr lang="en-US" sz="1100" b="1" dirty="0" err="1">
                <a:latin typeface="Calibri" pitchFamily="34" charset="0"/>
              </a:rPr>
              <a:t>gm</a:t>
            </a:r>
            <a:r>
              <a:rPr lang="en-US" sz="1100" b="1" dirty="0">
                <a:latin typeface="Calibri" pitchFamily="34" charset="0"/>
              </a:rPr>
              <a:t>/mile)</a:t>
            </a:r>
          </a:p>
        </p:txBody>
      </p:sp>
    </p:spTree>
    <p:extLst>
      <p:ext uri="{BB962C8B-B14F-4D97-AF65-F5344CB8AC3E}">
        <p14:creationId xmlns:p14="http://schemas.microsoft.com/office/powerpoint/2010/main" val="1338681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0"/>
            <a:ext cx="708660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b="1" dirty="0">
                <a:solidFill>
                  <a:schemeClr val="bg1"/>
                </a:solidFill>
              </a:rPr>
              <a:t>3000HP EMD 645 Field Trial Results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6235824"/>
            <a:ext cx="1981200" cy="6096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748"/>
            <a:ext cx="2057400" cy="599852"/>
          </a:xfrm>
          <a:prstGeom prst="rect">
            <a:avLst/>
          </a:prstGeom>
        </p:spPr>
      </p:pic>
      <p:sp>
        <p:nvSpPr>
          <p:cNvPr id="9" name="Rectangle 8"/>
          <p:cNvSpPr/>
          <p:nvPr/>
        </p:nvSpPr>
        <p:spPr>
          <a:xfrm>
            <a:off x="0" y="6235824"/>
            <a:ext cx="705313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b="1" i="1" dirty="0">
                <a:solidFill>
                  <a:schemeClr val="bg1"/>
                </a:solidFill>
              </a:rPr>
              <a:t>Enerteck Chemical Corp. Suite 150 10701 Corporate Dr. Stafford, TX 77477 (281) 240-1787</a:t>
            </a:r>
          </a:p>
        </p:txBody>
      </p:sp>
      <p:graphicFrame>
        <p:nvGraphicFramePr>
          <p:cNvPr id="6" name="Chart 5"/>
          <p:cNvGraphicFramePr>
            <a:graphicFrameLocks noGrp="1"/>
          </p:cNvGraphicFramePr>
          <p:nvPr>
            <p:extLst>
              <p:ext uri="{D42A27DB-BD31-4B8C-83A1-F6EECF244321}">
                <p14:modId xmlns:p14="http://schemas.microsoft.com/office/powerpoint/2010/main" val="304368892"/>
              </p:ext>
            </p:extLst>
          </p:nvPr>
        </p:nvGraphicFramePr>
        <p:xfrm>
          <a:off x="457200" y="762000"/>
          <a:ext cx="8229600" cy="51289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62981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0"/>
            <a:ext cx="708660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en-US" sz="2000" b="1" dirty="0"/>
              <a:t>EnerBurn Effect On Diesel Particulate Filters</a:t>
            </a:r>
            <a:endParaRPr lang="en-US" sz="2000" b="1" dirty="0">
              <a:solidFill>
                <a:schemeClr val="bg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6235824"/>
            <a:ext cx="1981200" cy="6096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748"/>
            <a:ext cx="2057400" cy="599852"/>
          </a:xfrm>
          <a:prstGeom prst="rect">
            <a:avLst/>
          </a:prstGeom>
        </p:spPr>
      </p:pic>
      <p:sp>
        <p:nvSpPr>
          <p:cNvPr id="9" name="Rectangle 8"/>
          <p:cNvSpPr/>
          <p:nvPr/>
        </p:nvSpPr>
        <p:spPr>
          <a:xfrm>
            <a:off x="0" y="6235824"/>
            <a:ext cx="705313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b="1" i="1" dirty="0">
                <a:solidFill>
                  <a:schemeClr val="bg1"/>
                </a:solidFill>
              </a:rPr>
              <a:t>EnerTeck Chemical Corp. Suite 150 10701 Corporate Dr. Stafford, TX 77477 (281) 240-1787</a:t>
            </a:r>
          </a:p>
        </p:txBody>
      </p:sp>
      <p:sp>
        <p:nvSpPr>
          <p:cNvPr id="6" name="Rectangle 3"/>
          <p:cNvSpPr txBox="1">
            <a:spLocks noChangeArrowheads="1"/>
          </p:cNvSpPr>
          <p:nvPr/>
        </p:nvSpPr>
        <p:spPr>
          <a:xfrm>
            <a:off x="685800" y="1022412"/>
            <a:ext cx="7848600" cy="1600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90000"/>
              </a:lnSpc>
            </a:pPr>
            <a:r>
              <a:rPr lang="en-US" altLang="en-US" sz="1800" dirty="0">
                <a:solidFill>
                  <a:schemeClr val="tx1"/>
                </a:solidFill>
              </a:rPr>
              <a:t>EnerBurn, due to its ability to promote a more complete fuel burn, is a highly effective technology to improve Diesel Particulate Filter performance. DP Filters are prone to have to re-generate themselves, this causes substantial equipment downtime which is financially unproductive, and in some applications (fracking et al) it is dangerous.</a:t>
            </a:r>
          </a:p>
        </p:txBody>
      </p:sp>
      <p:pic>
        <p:nvPicPr>
          <p:cNvPr id="3" name="Picture 2" descr="Untreated, dirty DP Filter&#10;&#10;&#10;Description automatically generated">
            <a:extLst>
              <a:ext uri="{FF2B5EF4-FFF2-40B4-BE49-F238E27FC236}">
                <a16:creationId xmlns:a16="http://schemas.microsoft.com/office/drawing/2014/main" id="{F2D43E38-3A7B-DABC-9F35-0C8D57C634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2500367"/>
            <a:ext cx="2133600" cy="1599273"/>
          </a:xfrm>
          <a:prstGeom prst="rect">
            <a:avLst/>
          </a:prstGeom>
        </p:spPr>
      </p:pic>
      <p:sp>
        <p:nvSpPr>
          <p:cNvPr id="5" name="TextBox 4">
            <a:extLst>
              <a:ext uri="{FF2B5EF4-FFF2-40B4-BE49-F238E27FC236}">
                <a16:creationId xmlns:a16="http://schemas.microsoft.com/office/drawing/2014/main" id="{5FF01D92-FE28-CECC-FAA1-C3E25590A09B}"/>
              </a:ext>
            </a:extLst>
          </p:cNvPr>
          <p:cNvSpPr txBox="1"/>
          <p:nvPr/>
        </p:nvSpPr>
        <p:spPr>
          <a:xfrm>
            <a:off x="838200" y="4114224"/>
            <a:ext cx="2133600" cy="230832"/>
          </a:xfrm>
          <a:prstGeom prst="rect">
            <a:avLst/>
          </a:prstGeom>
          <a:noFill/>
        </p:spPr>
        <p:txBody>
          <a:bodyPr wrap="square" rtlCol="0">
            <a:spAutoFit/>
          </a:bodyPr>
          <a:lstStyle/>
          <a:p>
            <a:pPr algn="ctr"/>
            <a:r>
              <a:rPr lang="en-US" sz="900" dirty="0"/>
              <a:t>Untreated DP Filter</a:t>
            </a:r>
          </a:p>
        </p:txBody>
      </p:sp>
      <p:pic>
        <p:nvPicPr>
          <p:cNvPr id="12" name="Picture 11">
            <a:extLst>
              <a:ext uri="{FF2B5EF4-FFF2-40B4-BE49-F238E27FC236}">
                <a16:creationId xmlns:a16="http://schemas.microsoft.com/office/drawing/2014/main" id="{14691D00-E1FB-9E3B-DD92-B6F5DC05EA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200" y="4390208"/>
            <a:ext cx="2133600" cy="1600200"/>
          </a:xfrm>
          <a:prstGeom prst="rect">
            <a:avLst/>
          </a:prstGeom>
        </p:spPr>
      </p:pic>
      <p:sp>
        <p:nvSpPr>
          <p:cNvPr id="13" name="TextBox 12">
            <a:extLst>
              <a:ext uri="{FF2B5EF4-FFF2-40B4-BE49-F238E27FC236}">
                <a16:creationId xmlns:a16="http://schemas.microsoft.com/office/drawing/2014/main" id="{D866EC18-9A9A-C2FD-D67E-9C38D901B84B}"/>
              </a:ext>
            </a:extLst>
          </p:cNvPr>
          <p:cNvSpPr txBox="1"/>
          <p:nvPr/>
        </p:nvSpPr>
        <p:spPr>
          <a:xfrm>
            <a:off x="829887" y="5990408"/>
            <a:ext cx="2133600" cy="230832"/>
          </a:xfrm>
          <a:prstGeom prst="rect">
            <a:avLst/>
          </a:prstGeom>
          <a:noFill/>
        </p:spPr>
        <p:txBody>
          <a:bodyPr wrap="square" rtlCol="0">
            <a:spAutoFit/>
          </a:bodyPr>
          <a:lstStyle/>
          <a:p>
            <a:pPr algn="ctr"/>
            <a:r>
              <a:rPr lang="en-US" sz="900" dirty="0"/>
              <a:t>DP Filter treated for 3 months</a:t>
            </a:r>
          </a:p>
        </p:txBody>
      </p:sp>
      <p:pic>
        <p:nvPicPr>
          <p:cNvPr id="15" name="Picture 14" descr="A picture containing tiled&#10;&#10;Description automatically generated">
            <a:extLst>
              <a:ext uri="{FF2B5EF4-FFF2-40B4-BE49-F238E27FC236}">
                <a16:creationId xmlns:a16="http://schemas.microsoft.com/office/drawing/2014/main" id="{7878B05E-B801-2F7D-A157-E6CA51732FF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2400" y="2500367"/>
            <a:ext cx="3200400" cy="2400300"/>
          </a:xfrm>
          <a:prstGeom prst="rect">
            <a:avLst/>
          </a:prstGeom>
        </p:spPr>
      </p:pic>
      <p:sp>
        <p:nvSpPr>
          <p:cNvPr id="16" name="TextBox 15">
            <a:extLst>
              <a:ext uri="{FF2B5EF4-FFF2-40B4-BE49-F238E27FC236}">
                <a16:creationId xmlns:a16="http://schemas.microsoft.com/office/drawing/2014/main" id="{F384E472-C1E6-E9BF-5408-E090251B0DFD}"/>
              </a:ext>
            </a:extLst>
          </p:cNvPr>
          <p:cNvSpPr txBox="1"/>
          <p:nvPr/>
        </p:nvSpPr>
        <p:spPr>
          <a:xfrm>
            <a:off x="3962400" y="5105400"/>
            <a:ext cx="3200400" cy="507831"/>
          </a:xfrm>
          <a:prstGeom prst="rect">
            <a:avLst/>
          </a:prstGeom>
          <a:noFill/>
        </p:spPr>
        <p:txBody>
          <a:bodyPr wrap="square" rtlCol="0">
            <a:spAutoFit/>
          </a:bodyPr>
          <a:lstStyle/>
          <a:p>
            <a:pPr algn="ctr"/>
            <a:r>
              <a:rPr lang="en-US" sz="900" dirty="0"/>
              <a:t>Close up view of clean filter after 3 months of EnerBurn use and ZERO re-gens in that period! This filter was on a fracking pressure pumper that runs 24/7.</a:t>
            </a:r>
          </a:p>
        </p:txBody>
      </p:sp>
    </p:spTree>
    <p:extLst>
      <p:ext uri="{BB962C8B-B14F-4D97-AF65-F5344CB8AC3E}">
        <p14:creationId xmlns:p14="http://schemas.microsoft.com/office/powerpoint/2010/main" val="2788465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0"/>
            <a:ext cx="708660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b="1" dirty="0">
                <a:solidFill>
                  <a:schemeClr val="bg1"/>
                </a:solidFill>
              </a:rPr>
              <a:t>Diesel Particulate Filter Performance Improvement</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6235824"/>
            <a:ext cx="1981200" cy="6096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748"/>
            <a:ext cx="2057400" cy="599852"/>
          </a:xfrm>
          <a:prstGeom prst="rect">
            <a:avLst/>
          </a:prstGeom>
        </p:spPr>
      </p:pic>
      <p:sp>
        <p:nvSpPr>
          <p:cNvPr id="9" name="Rectangle 8"/>
          <p:cNvSpPr/>
          <p:nvPr/>
        </p:nvSpPr>
        <p:spPr>
          <a:xfrm>
            <a:off x="0" y="6235824"/>
            <a:ext cx="705313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b="1" i="1" dirty="0">
                <a:solidFill>
                  <a:schemeClr val="bg1"/>
                </a:solidFill>
              </a:rPr>
              <a:t>Enerteck Chemical Corp. Suite 150 10701 Corporate Dr. Stafford, TX 77477 (281) 240-1787</a:t>
            </a:r>
          </a:p>
        </p:txBody>
      </p:sp>
      <p:sp>
        <p:nvSpPr>
          <p:cNvPr id="2" name="TextBox 1"/>
          <p:cNvSpPr txBox="1"/>
          <p:nvPr/>
        </p:nvSpPr>
        <p:spPr>
          <a:xfrm>
            <a:off x="1181100" y="627116"/>
            <a:ext cx="6781800" cy="369332"/>
          </a:xfrm>
          <a:prstGeom prst="rect">
            <a:avLst/>
          </a:prstGeom>
          <a:noFill/>
        </p:spPr>
        <p:txBody>
          <a:bodyPr wrap="square" rtlCol="0">
            <a:spAutoFit/>
          </a:bodyPr>
          <a:lstStyle/>
          <a:p>
            <a:pPr algn="ctr"/>
            <a:r>
              <a:rPr lang="en-US" b="1" dirty="0"/>
              <a:t>Cylinder Liner – 2200hp EMD with 20,000hrs on Enerburn</a:t>
            </a:r>
          </a:p>
        </p:txBody>
      </p:sp>
      <p:pic>
        <p:nvPicPr>
          <p:cNvPr id="13" name="Picture 4" descr="DSC00303">
            <a:extLst>
              <a:ext uri="{FF2B5EF4-FFF2-40B4-BE49-F238E27FC236}">
                <a16:creationId xmlns:a16="http://schemas.microsoft.com/office/drawing/2014/main" id="{F3F5EB29-294C-1441-D108-D89EAF4DBE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828800" y="1591301"/>
            <a:ext cx="5676900" cy="42576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93897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0"/>
            <a:ext cx="708660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b="1" dirty="0">
                <a:solidFill>
                  <a:schemeClr val="bg1"/>
                </a:solidFill>
              </a:rPr>
              <a:t>Summary</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6235824"/>
            <a:ext cx="1981200" cy="6096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748"/>
            <a:ext cx="2057400" cy="599852"/>
          </a:xfrm>
          <a:prstGeom prst="rect">
            <a:avLst/>
          </a:prstGeom>
        </p:spPr>
      </p:pic>
      <p:sp>
        <p:nvSpPr>
          <p:cNvPr id="9" name="Rectangle 8"/>
          <p:cNvSpPr/>
          <p:nvPr/>
        </p:nvSpPr>
        <p:spPr>
          <a:xfrm>
            <a:off x="0" y="6235824"/>
            <a:ext cx="705313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b="1" i="1" dirty="0">
                <a:solidFill>
                  <a:schemeClr val="bg1"/>
                </a:solidFill>
              </a:rPr>
              <a:t>Enerteck Chemical Corp. Suite 150 10701 Corporate Dr. Stafford, TX 77477 (281) 240-1787</a:t>
            </a:r>
          </a:p>
        </p:txBody>
      </p:sp>
      <p:sp>
        <p:nvSpPr>
          <p:cNvPr id="3" name="TextBox 2">
            <a:extLst>
              <a:ext uri="{FF2B5EF4-FFF2-40B4-BE49-F238E27FC236}">
                <a16:creationId xmlns:a16="http://schemas.microsoft.com/office/drawing/2014/main" id="{931296D8-521C-4283-283D-028747364E02}"/>
              </a:ext>
            </a:extLst>
          </p:cNvPr>
          <p:cNvSpPr txBox="1"/>
          <p:nvPr/>
        </p:nvSpPr>
        <p:spPr>
          <a:xfrm>
            <a:off x="762000" y="1676400"/>
            <a:ext cx="7543800" cy="3970318"/>
          </a:xfrm>
          <a:prstGeom prst="rect">
            <a:avLst/>
          </a:prstGeom>
          <a:noFill/>
        </p:spPr>
        <p:txBody>
          <a:bodyPr wrap="square" rtlCol="0">
            <a:spAutoFit/>
          </a:bodyPr>
          <a:lstStyle/>
          <a:p>
            <a:pPr marL="342900" indent="-342900">
              <a:buFont typeface="+mj-lt"/>
              <a:buAutoNum type="arabicPeriod"/>
            </a:pPr>
            <a:r>
              <a:rPr lang="en-US" dirty="0"/>
              <a:t>EnerBurn has been proven effective in numerous, in the field trials.</a:t>
            </a:r>
          </a:p>
          <a:p>
            <a:pPr marL="342900" indent="-342900">
              <a:buFont typeface="+mj-lt"/>
              <a:buAutoNum type="arabicPeriod"/>
            </a:pPr>
            <a:r>
              <a:rPr lang="en-US" dirty="0"/>
              <a:t>Fuel efficiency improvement, diesel particulate filter performance and emissions reductions can all be expected using </a:t>
            </a:r>
            <a:r>
              <a:rPr lang="en-US"/>
              <a:t>the EnerBurn </a:t>
            </a:r>
            <a:r>
              <a:rPr lang="en-US" dirty="0"/>
              <a:t>technology.</a:t>
            </a:r>
          </a:p>
          <a:p>
            <a:pPr marL="342900" indent="-342900">
              <a:buFont typeface="+mj-lt"/>
              <a:buAutoNum type="arabicPeriod"/>
            </a:pPr>
            <a:r>
              <a:rPr lang="en-US" dirty="0"/>
              <a:t>Keeping your fleet on EnerBurn will improve equipment uptime, which adds dollars to your bottom line.</a:t>
            </a:r>
          </a:p>
          <a:p>
            <a:pPr marL="342900" indent="-342900">
              <a:buFont typeface="+mj-lt"/>
              <a:buAutoNum type="arabicPeriod"/>
            </a:pPr>
            <a:r>
              <a:rPr lang="en-US" dirty="0"/>
              <a:t>Reducing emissions enhances the environment in your yards, terminals and warehouses which makes it safer for your employees.</a:t>
            </a:r>
          </a:p>
          <a:p>
            <a:pPr marL="342900" indent="-342900">
              <a:buFont typeface="+mj-lt"/>
              <a:buAutoNum type="arabicPeriod"/>
            </a:pPr>
            <a:r>
              <a:rPr lang="en-US" dirty="0"/>
              <a:t>EnerBurn is a seamless product to introduce to your fleet via our military grade injection equipment. Once online, these units are highly reliable, keep the catalyst-fuel ratio perfectly accurate and allow EnerBurn to provide optimal performance on your equipment.</a:t>
            </a:r>
          </a:p>
          <a:p>
            <a:pPr marL="342900" indent="-342900">
              <a:buFont typeface="+mj-lt"/>
              <a:buAutoNum type="arabicPeriod"/>
            </a:pPr>
            <a:r>
              <a:rPr lang="en-US" dirty="0"/>
              <a:t>Telemetry data on our injection units provide a secondary check on fuel delivery volumes and enable us to keep your catalyst tanks at optimum levels for proper usage.</a:t>
            </a:r>
          </a:p>
        </p:txBody>
      </p:sp>
      <p:sp>
        <p:nvSpPr>
          <p:cNvPr id="5" name="TextBox 4">
            <a:extLst>
              <a:ext uri="{FF2B5EF4-FFF2-40B4-BE49-F238E27FC236}">
                <a16:creationId xmlns:a16="http://schemas.microsoft.com/office/drawing/2014/main" id="{5364C039-9FC4-C2C0-B007-E573B7740C0E}"/>
              </a:ext>
            </a:extLst>
          </p:cNvPr>
          <p:cNvSpPr txBox="1"/>
          <p:nvPr/>
        </p:nvSpPr>
        <p:spPr>
          <a:xfrm>
            <a:off x="1667821" y="905182"/>
            <a:ext cx="6019800" cy="369332"/>
          </a:xfrm>
          <a:prstGeom prst="rect">
            <a:avLst/>
          </a:prstGeom>
          <a:noFill/>
        </p:spPr>
        <p:txBody>
          <a:bodyPr wrap="square" rtlCol="0">
            <a:spAutoFit/>
          </a:bodyPr>
          <a:lstStyle/>
          <a:p>
            <a:pPr algn="ctr"/>
            <a:r>
              <a:rPr lang="en-US" b="1" dirty="0"/>
              <a:t>Key points of the Enerburn technology</a:t>
            </a:r>
          </a:p>
        </p:txBody>
      </p:sp>
    </p:spTree>
    <p:extLst>
      <p:ext uri="{BB962C8B-B14F-4D97-AF65-F5344CB8AC3E}">
        <p14:creationId xmlns:p14="http://schemas.microsoft.com/office/powerpoint/2010/main" val="777184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0"/>
            <a:ext cx="708660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b="1" dirty="0">
                <a:solidFill>
                  <a:schemeClr val="bg1"/>
                </a:solidFill>
              </a:rPr>
              <a:t>Corporate Mandate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6235824"/>
            <a:ext cx="1981200" cy="6096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748"/>
            <a:ext cx="2057400" cy="599852"/>
          </a:xfrm>
          <a:prstGeom prst="rect">
            <a:avLst/>
          </a:prstGeom>
        </p:spPr>
      </p:pic>
      <p:sp>
        <p:nvSpPr>
          <p:cNvPr id="9" name="Rectangle 8"/>
          <p:cNvSpPr/>
          <p:nvPr/>
        </p:nvSpPr>
        <p:spPr>
          <a:xfrm>
            <a:off x="0" y="6235824"/>
            <a:ext cx="705313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b="1" i="1" dirty="0">
                <a:solidFill>
                  <a:schemeClr val="bg1"/>
                </a:solidFill>
              </a:rPr>
              <a:t>EnerTeck Chemical Corp. Suite 150 10701 Corporate Dr. Stafford, TX 77477 (281) 240-1787</a:t>
            </a:r>
          </a:p>
        </p:txBody>
      </p:sp>
      <p:sp>
        <p:nvSpPr>
          <p:cNvPr id="3" name="TextBox 2"/>
          <p:cNvSpPr txBox="1"/>
          <p:nvPr/>
        </p:nvSpPr>
        <p:spPr>
          <a:xfrm>
            <a:off x="533400" y="990600"/>
            <a:ext cx="8229600" cy="2954655"/>
          </a:xfrm>
          <a:prstGeom prst="rect">
            <a:avLst/>
          </a:prstGeom>
          <a:noFill/>
        </p:spPr>
        <p:txBody>
          <a:bodyPr wrap="square" rtlCol="0">
            <a:spAutoFit/>
          </a:bodyPr>
          <a:lstStyle/>
          <a:p>
            <a:r>
              <a:rPr lang="en-US" sz="2000" b="1" i="1" dirty="0"/>
              <a:t>Enerteck Chemical seeks to promote more efficient diesel fuel consumption and control of the associated emissions from that process through the application of their products.</a:t>
            </a:r>
          </a:p>
          <a:p>
            <a:endParaRPr lang="en-US" dirty="0"/>
          </a:p>
          <a:p>
            <a:r>
              <a:rPr lang="en-US" dirty="0"/>
              <a:t>The company has two primary products, </a:t>
            </a:r>
            <a:r>
              <a:rPr lang="en-US" b="1" i="1" dirty="0"/>
              <a:t>EnerBurn® </a:t>
            </a:r>
            <a:r>
              <a:rPr lang="en-US" dirty="0"/>
              <a:t>Diesel Fuel Catalyst and </a:t>
            </a:r>
            <a:r>
              <a:rPr lang="en-US" b="1" i="1" dirty="0"/>
              <a:t>Prohibit™</a:t>
            </a:r>
            <a:endParaRPr lang="en-US" dirty="0"/>
          </a:p>
          <a:p>
            <a:endParaRPr lang="en-US" dirty="0"/>
          </a:p>
          <a:p>
            <a:r>
              <a:rPr lang="en-US" b="1" i="1" dirty="0"/>
              <a:t>EnerBurn® </a:t>
            </a:r>
            <a:r>
              <a:rPr lang="en-US" dirty="0"/>
              <a:t>is a proven diesel fuel catalyst whose primary benefits are;</a:t>
            </a:r>
          </a:p>
          <a:p>
            <a:pPr marL="742950" lvl="1" indent="-285750">
              <a:buFont typeface="Wingdings" pitchFamily="2" charset="2"/>
              <a:buChar char="Ø"/>
            </a:pPr>
            <a:r>
              <a:rPr lang="en-US" dirty="0"/>
              <a:t>Improvement in fuel efficiency</a:t>
            </a:r>
          </a:p>
          <a:p>
            <a:pPr marL="742950" lvl="1" indent="-285750">
              <a:buFont typeface="Wingdings" pitchFamily="2" charset="2"/>
              <a:buChar char="Ø"/>
            </a:pPr>
            <a:r>
              <a:rPr lang="en-US" dirty="0"/>
              <a:t>Reduction in emissions</a:t>
            </a:r>
          </a:p>
          <a:p>
            <a:pPr marL="742950" lvl="1" indent="-285750">
              <a:buFont typeface="Wingdings" pitchFamily="2" charset="2"/>
              <a:buChar char="Ø"/>
            </a:pPr>
            <a:r>
              <a:rPr lang="en-US" dirty="0"/>
              <a:t>Prolonged useful life of equipment</a:t>
            </a:r>
          </a:p>
        </p:txBody>
      </p:sp>
      <p:sp>
        <p:nvSpPr>
          <p:cNvPr id="5" name="TextBox 4"/>
          <p:cNvSpPr txBox="1"/>
          <p:nvPr/>
        </p:nvSpPr>
        <p:spPr>
          <a:xfrm>
            <a:off x="571500" y="4267200"/>
            <a:ext cx="8153400" cy="1477328"/>
          </a:xfrm>
          <a:prstGeom prst="rect">
            <a:avLst/>
          </a:prstGeom>
          <a:noFill/>
        </p:spPr>
        <p:txBody>
          <a:bodyPr wrap="square" rtlCol="0">
            <a:spAutoFit/>
          </a:bodyPr>
          <a:lstStyle/>
          <a:p>
            <a:r>
              <a:rPr lang="en-US" b="1" i="1" dirty="0"/>
              <a:t>Prohibit™</a:t>
            </a:r>
            <a:r>
              <a:rPr lang="en-US" dirty="0"/>
              <a:t> is a new product whose primary benefit is to promote a more complete fuel burn and at a lower temperature to reduce the need for active filter re-generation in existing DPF (Diesel Particulate Filter) technology. Using Prohibit will virtually eliminate equipment downtime for DPF regeneration.</a:t>
            </a:r>
          </a:p>
          <a:p>
            <a:endParaRPr lang="en-US" dirty="0"/>
          </a:p>
        </p:txBody>
      </p:sp>
    </p:spTree>
    <p:extLst>
      <p:ext uri="{BB962C8B-B14F-4D97-AF65-F5344CB8AC3E}">
        <p14:creationId xmlns:p14="http://schemas.microsoft.com/office/powerpoint/2010/main" val="2641027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0"/>
            <a:ext cx="708660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b="1" dirty="0">
                <a:solidFill>
                  <a:schemeClr val="bg1"/>
                </a:solidFill>
              </a:rPr>
              <a:t>EnerBurn® Diesel Fuel Catalyst Development</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6235824"/>
            <a:ext cx="1981200" cy="6096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748"/>
            <a:ext cx="2057400" cy="599852"/>
          </a:xfrm>
          <a:prstGeom prst="rect">
            <a:avLst/>
          </a:prstGeom>
        </p:spPr>
      </p:pic>
      <p:sp>
        <p:nvSpPr>
          <p:cNvPr id="9" name="Rectangle 8"/>
          <p:cNvSpPr/>
          <p:nvPr/>
        </p:nvSpPr>
        <p:spPr>
          <a:xfrm>
            <a:off x="0" y="6235824"/>
            <a:ext cx="705313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b="1" i="1" dirty="0">
                <a:solidFill>
                  <a:schemeClr val="bg1"/>
                </a:solidFill>
              </a:rPr>
              <a:t>EnerTeck Chemical Corp. Suite 150 10701 Corporate Dr. Stafford, TX 77477 (281) 240-1787</a:t>
            </a:r>
          </a:p>
        </p:txBody>
      </p:sp>
      <p:sp>
        <p:nvSpPr>
          <p:cNvPr id="3" name="TextBox 2"/>
          <p:cNvSpPr txBox="1"/>
          <p:nvPr/>
        </p:nvSpPr>
        <p:spPr>
          <a:xfrm>
            <a:off x="914400" y="1167209"/>
            <a:ext cx="7315200" cy="5078313"/>
          </a:xfrm>
          <a:prstGeom prst="rect">
            <a:avLst/>
          </a:prstGeom>
          <a:noFill/>
        </p:spPr>
        <p:txBody>
          <a:bodyPr wrap="square" rtlCol="0">
            <a:spAutoFit/>
          </a:bodyPr>
          <a:lstStyle/>
          <a:p>
            <a:r>
              <a:rPr lang="en-US" b="1" i="1" dirty="0"/>
              <a:t>EnerBurn® </a:t>
            </a:r>
            <a:r>
              <a:rPr lang="en-US" dirty="0"/>
              <a:t>is the registered name of the product by Enerteck Corporation but the chemical catalyst was originally developed by Esso Labs (now Exxon Chemical) in the 1980’s as </a:t>
            </a:r>
            <a:r>
              <a:rPr lang="en-US" dirty="0" err="1"/>
              <a:t>Catane</a:t>
            </a:r>
            <a:r>
              <a:rPr lang="en-US" dirty="0"/>
              <a:t> and certified by the EPA. The product was marketed in the 1990’s by a joint venture between Exxon Chemical and Nalco Chemical as EnerBurn. Low oil prices forced the joint venture to put the product on the backburner and Enerteck bought the formula and the rights to the product in 2007.</a:t>
            </a:r>
          </a:p>
          <a:p>
            <a:endParaRPr lang="en-US" b="1" i="1" dirty="0"/>
          </a:p>
          <a:p>
            <a:r>
              <a:rPr lang="en-US" b="1" i="1" dirty="0"/>
              <a:t>EnerBurn </a:t>
            </a:r>
            <a:r>
              <a:rPr lang="en-US" dirty="0"/>
              <a:t>is registered with the EPA as a diesel fuel performance catalyst. The registration letter can be read </a:t>
            </a:r>
            <a:r>
              <a:rPr lang="en-US" dirty="0">
                <a:hlinkClick r:id="rId4"/>
              </a:rPr>
              <a:t>here</a:t>
            </a:r>
            <a:r>
              <a:rPr lang="en-US" dirty="0"/>
              <a:t>. </a:t>
            </a:r>
          </a:p>
          <a:p>
            <a:endParaRPr lang="en-US" dirty="0"/>
          </a:p>
          <a:p>
            <a:r>
              <a:rPr lang="en-US" b="1" i="1" dirty="0"/>
              <a:t>EnerBurn </a:t>
            </a:r>
            <a:r>
              <a:rPr lang="en-US" dirty="0"/>
              <a:t>has been proven effective in increasing the efficiency of all types of diesel engines and in a multitude of applications. Use of the Enerburn technology will substantially improve the financial performance metrics of your equipment.</a:t>
            </a:r>
          </a:p>
          <a:p>
            <a:endParaRPr lang="en-US" dirty="0"/>
          </a:p>
          <a:p>
            <a:endParaRPr lang="en-US" dirty="0"/>
          </a:p>
          <a:p>
            <a:endParaRPr lang="en-US" dirty="0"/>
          </a:p>
        </p:txBody>
      </p:sp>
    </p:spTree>
    <p:extLst>
      <p:ext uri="{BB962C8B-B14F-4D97-AF65-F5344CB8AC3E}">
        <p14:creationId xmlns:p14="http://schemas.microsoft.com/office/powerpoint/2010/main" val="686410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0"/>
            <a:ext cx="708660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b="1" dirty="0">
                <a:solidFill>
                  <a:schemeClr val="bg1"/>
                </a:solidFill>
              </a:rPr>
              <a:t>EnerBurn® Diesel Fuel Catalyst</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6235824"/>
            <a:ext cx="1981200" cy="6096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748"/>
            <a:ext cx="2057400" cy="599852"/>
          </a:xfrm>
          <a:prstGeom prst="rect">
            <a:avLst/>
          </a:prstGeom>
        </p:spPr>
      </p:pic>
      <p:sp>
        <p:nvSpPr>
          <p:cNvPr id="9" name="Rectangle 8"/>
          <p:cNvSpPr/>
          <p:nvPr/>
        </p:nvSpPr>
        <p:spPr>
          <a:xfrm>
            <a:off x="0" y="6235824"/>
            <a:ext cx="705313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b="1" i="1" dirty="0">
                <a:solidFill>
                  <a:schemeClr val="bg1"/>
                </a:solidFill>
              </a:rPr>
              <a:t>Enerteck Chemical Corp. Suite 150 10701 Corporate Dr. Stafford, TX 77477 (281) 240-1787</a:t>
            </a:r>
          </a:p>
        </p:txBody>
      </p:sp>
      <p:sp>
        <p:nvSpPr>
          <p:cNvPr id="3" name="TextBox 2"/>
          <p:cNvSpPr txBox="1"/>
          <p:nvPr/>
        </p:nvSpPr>
        <p:spPr>
          <a:xfrm>
            <a:off x="838200" y="1371600"/>
            <a:ext cx="7315200" cy="3970318"/>
          </a:xfrm>
          <a:prstGeom prst="rect">
            <a:avLst/>
          </a:prstGeom>
          <a:noFill/>
        </p:spPr>
        <p:txBody>
          <a:bodyPr wrap="square" rtlCol="0">
            <a:spAutoFit/>
          </a:bodyPr>
          <a:lstStyle/>
          <a:p>
            <a:r>
              <a:rPr lang="en-US" b="1" i="1" dirty="0"/>
              <a:t>EnerBurn® </a:t>
            </a:r>
            <a:r>
              <a:rPr lang="en-US" dirty="0"/>
              <a:t>has been proven successful in a variety of industrial applications through field testing of equipment under live conditions. Proving a technology while it is in use in the equipment’s normal course of use is vital to proving the benefits to the customer.</a:t>
            </a:r>
          </a:p>
          <a:p>
            <a:endParaRPr lang="en-US" dirty="0"/>
          </a:p>
          <a:p>
            <a:r>
              <a:rPr lang="en-US" dirty="0"/>
              <a:t>We currently have customers using </a:t>
            </a:r>
            <a:r>
              <a:rPr lang="en-US" b="1" i="1" dirty="0"/>
              <a:t>EnerBurn® </a:t>
            </a:r>
            <a:r>
              <a:rPr lang="en-US" dirty="0"/>
              <a:t>to reduce their fuel consumption and control their emission output in the following industries.</a:t>
            </a:r>
          </a:p>
          <a:p>
            <a:pPr marL="742950" lvl="1" indent="-285750">
              <a:buFont typeface="Wingdings" pitchFamily="2" charset="2"/>
              <a:buChar char="Ø"/>
            </a:pPr>
            <a:r>
              <a:rPr lang="en-US" dirty="0"/>
              <a:t>Waste Hauling Fleets</a:t>
            </a:r>
          </a:p>
          <a:p>
            <a:pPr marL="742950" lvl="1" indent="-285750">
              <a:buFont typeface="Wingdings" pitchFamily="2" charset="2"/>
              <a:buChar char="Ø"/>
            </a:pPr>
            <a:r>
              <a:rPr lang="en-US" dirty="0"/>
              <a:t>Ocean Marine Towing</a:t>
            </a:r>
          </a:p>
          <a:p>
            <a:pPr marL="742950" lvl="1" indent="-285750">
              <a:buFont typeface="Wingdings" pitchFamily="2" charset="2"/>
              <a:buChar char="Ø"/>
            </a:pPr>
            <a:r>
              <a:rPr lang="en-US" dirty="0"/>
              <a:t>Municipal Fleets</a:t>
            </a:r>
          </a:p>
          <a:p>
            <a:pPr marL="742950" lvl="1" indent="-285750">
              <a:buFont typeface="Wingdings" pitchFamily="2" charset="2"/>
              <a:buChar char="Ø"/>
            </a:pPr>
            <a:r>
              <a:rPr lang="en-US" dirty="0"/>
              <a:t>Ready Mix Fleets</a:t>
            </a:r>
          </a:p>
          <a:p>
            <a:pPr marL="742950" lvl="1" indent="-285750">
              <a:buFont typeface="Wingdings" pitchFamily="2" charset="2"/>
              <a:buChar char="Ø"/>
            </a:pPr>
            <a:r>
              <a:rPr lang="en-US" dirty="0"/>
              <a:t>Heavy Duty Construction</a:t>
            </a:r>
          </a:p>
          <a:p>
            <a:pPr marL="742950" lvl="1" indent="-285750">
              <a:buFont typeface="Wingdings" pitchFamily="2" charset="2"/>
              <a:buChar char="Ø"/>
            </a:pPr>
            <a:r>
              <a:rPr lang="en-US" dirty="0"/>
              <a:t>Short Haul Railroad</a:t>
            </a:r>
          </a:p>
          <a:p>
            <a:pPr marL="742950" lvl="1" indent="-285750">
              <a:buFont typeface="Wingdings" pitchFamily="2" charset="2"/>
              <a:buChar char="Ø"/>
            </a:pPr>
            <a:r>
              <a:rPr lang="en-US" dirty="0"/>
              <a:t>Diesel Fueled Electricity Generators</a:t>
            </a:r>
          </a:p>
        </p:txBody>
      </p:sp>
    </p:spTree>
    <p:extLst>
      <p:ext uri="{BB962C8B-B14F-4D97-AF65-F5344CB8AC3E}">
        <p14:creationId xmlns:p14="http://schemas.microsoft.com/office/powerpoint/2010/main" val="2253483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0"/>
            <a:ext cx="708660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en-US" sz="2000" b="1" dirty="0"/>
              <a:t>How </a:t>
            </a:r>
            <a:r>
              <a:rPr lang="en-US" sz="2000" b="1" i="1" dirty="0"/>
              <a:t>EnerBurn® </a:t>
            </a:r>
            <a:r>
              <a:rPr lang="en-US" sz="2000" b="1" dirty="0"/>
              <a:t>Works</a:t>
            </a:r>
          </a:p>
        </p:txBody>
      </p:sp>
      <p:pic>
        <p:nvPicPr>
          <p:cNvPr id="23554" name="Picture 6"/>
          <p:cNvPicPr>
            <a:picLocks noChangeAspect="1"/>
          </p:cNvPicPr>
          <p:nvPr/>
        </p:nvPicPr>
        <p:blipFill>
          <a:blip r:embed="rId2" cstate="print"/>
          <a:srcRect/>
          <a:stretch>
            <a:fillRect/>
          </a:stretch>
        </p:blipFill>
        <p:spPr bwMode="auto">
          <a:xfrm>
            <a:off x="7162800" y="6235700"/>
            <a:ext cx="1981200" cy="609600"/>
          </a:xfrm>
          <a:prstGeom prst="rect">
            <a:avLst/>
          </a:prstGeom>
          <a:noFill/>
          <a:ln w="9525">
            <a:noFill/>
            <a:miter lim="800000"/>
            <a:headEnd/>
            <a:tailEnd/>
          </a:ln>
        </p:spPr>
      </p:pic>
      <p:pic>
        <p:nvPicPr>
          <p:cNvPr id="23555" name="Picture 7"/>
          <p:cNvPicPr>
            <a:picLocks noChangeAspect="1"/>
          </p:cNvPicPr>
          <p:nvPr/>
        </p:nvPicPr>
        <p:blipFill>
          <a:blip r:embed="rId3" cstate="print"/>
          <a:srcRect/>
          <a:stretch>
            <a:fillRect/>
          </a:stretch>
        </p:blipFill>
        <p:spPr bwMode="auto">
          <a:xfrm>
            <a:off x="0" y="9525"/>
            <a:ext cx="2057400" cy="600075"/>
          </a:xfrm>
          <a:prstGeom prst="rect">
            <a:avLst/>
          </a:prstGeom>
          <a:noFill/>
          <a:ln w="9525">
            <a:noFill/>
            <a:miter lim="800000"/>
            <a:headEnd/>
            <a:tailEnd/>
          </a:ln>
        </p:spPr>
      </p:pic>
      <p:sp>
        <p:nvSpPr>
          <p:cNvPr id="9" name="Rectangle 8"/>
          <p:cNvSpPr/>
          <p:nvPr/>
        </p:nvSpPr>
        <p:spPr>
          <a:xfrm>
            <a:off x="0" y="6235700"/>
            <a:ext cx="7053263"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en-US" sz="1100" i="1" dirty="0"/>
              <a:t>Enerteck Chemical Corp. Suite 150 10701 Corporate Dr. Stafford, TX 77477 (281) 240-1787</a:t>
            </a:r>
          </a:p>
        </p:txBody>
      </p:sp>
      <p:sp>
        <p:nvSpPr>
          <p:cNvPr id="23557" name="TextBox 9"/>
          <p:cNvSpPr txBox="1">
            <a:spLocks noChangeArrowheads="1"/>
          </p:cNvSpPr>
          <p:nvPr/>
        </p:nvSpPr>
        <p:spPr bwMode="auto">
          <a:xfrm>
            <a:off x="838200" y="1981200"/>
            <a:ext cx="7391400" cy="369888"/>
          </a:xfrm>
          <a:prstGeom prst="rect">
            <a:avLst/>
          </a:prstGeom>
          <a:noFill/>
          <a:ln w="9525">
            <a:noFill/>
            <a:miter lim="800000"/>
            <a:headEnd/>
            <a:tailEnd/>
          </a:ln>
        </p:spPr>
        <p:txBody>
          <a:bodyPr>
            <a:spAutoFit/>
          </a:bodyPr>
          <a:lstStyle/>
          <a:p>
            <a:pPr marL="342900" indent="-342900">
              <a:buFont typeface="Calibri" pitchFamily="34" charset="0"/>
              <a:buAutoNum type="arabicPeriod"/>
            </a:pPr>
            <a:endParaRPr lang="en-US">
              <a:latin typeface="Calibri" pitchFamily="34" charset="0"/>
            </a:endParaRPr>
          </a:p>
        </p:txBody>
      </p:sp>
      <p:pic>
        <p:nvPicPr>
          <p:cNvPr id="23559" name="Picture 4" descr="Four-stroke diesel engine schematic"/>
          <p:cNvPicPr>
            <a:picLocks noChangeAspect="1" noChangeArrowheads="1"/>
          </p:cNvPicPr>
          <p:nvPr/>
        </p:nvPicPr>
        <p:blipFill>
          <a:blip r:embed="rId4" cstate="print"/>
          <a:srcRect/>
          <a:stretch>
            <a:fillRect/>
          </a:stretch>
        </p:blipFill>
        <p:spPr bwMode="auto">
          <a:xfrm>
            <a:off x="838200" y="4267200"/>
            <a:ext cx="2243138" cy="1703388"/>
          </a:xfrm>
          <a:prstGeom prst="rect">
            <a:avLst/>
          </a:prstGeom>
          <a:noFill/>
          <a:ln w="9525">
            <a:noFill/>
            <a:miter lim="800000"/>
            <a:headEnd/>
            <a:tailEnd/>
          </a:ln>
        </p:spPr>
      </p:pic>
      <p:pic>
        <p:nvPicPr>
          <p:cNvPr id="23560" name="Picture 8" descr="Four-stroke diesel engine schematicEnerBurn"/>
          <p:cNvPicPr>
            <a:picLocks noChangeAspect="1" noChangeArrowheads="1"/>
          </p:cNvPicPr>
          <p:nvPr/>
        </p:nvPicPr>
        <p:blipFill>
          <a:blip r:embed="rId5" cstate="print"/>
          <a:srcRect/>
          <a:stretch>
            <a:fillRect/>
          </a:stretch>
        </p:blipFill>
        <p:spPr bwMode="auto">
          <a:xfrm>
            <a:off x="6019800" y="4267200"/>
            <a:ext cx="2209800" cy="1703388"/>
          </a:xfrm>
          <a:prstGeom prst="rect">
            <a:avLst/>
          </a:prstGeom>
          <a:noFill/>
          <a:ln w="9525">
            <a:noFill/>
            <a:miter lim="800000"/>
            <a:headEnd/>
            <a:tailEnd/>
          </a:ln>
        </p:spPr>
      </p:pic>
      <p:sp>
        <p:nvSpPr>
          <p:cNvPr id="23561" name="Text Box 6"/>
          <p:cNvSpPr txBox="1">
            <a:spLocks noChangeArrowheads="1"/>
          </p:cNvSpPr>
          <p:nvPr/>
        </p:nvSpPr>
        <p:spPr bwMode="auto">
          <a:xfrm>
            <a:off x="3200400" y="4503738"/>
            <a:ext cx="1528763" cy="1230312"/>
          </a:xfrm>
          <a:prstGeom prst="rect">
            <a:avLst/>
          </a:prstGeom>
          <a:noFill/>
          <a:ln w="9525">
            <a:noFill/>
            <a:miter lim="800000"/>
            <a:headEnd/>
            <a:tailEnd/>
          </a:ln>
        </p:spPr>
        <p:txBody>
          <a:bodyPr>
            <a:spAutoFit/>
          </a:bodyPr>
          <a:lstStyle/>
          <a:p>
            <a:pPr>
              <a:spcBef>
                <a:spcPct val="50000"/>
              </a:spcBef>
            </a:pPr>
            <a:r>
              <a:rPr lang="en-US" sz="1600">
                <a:latin typeface="Calibri" pitchFamily="34" charset="0"/>
                <a:sym typeface="Wingdings" pitchFamily="2" charset="2"/>
              </a:rPr>
              <a:t> </a:t>
            </a:r>
            <a:r>
              <a:rPr lang="en-US" sz="1000">
                <a:latin typeface="Calibri" pitchFamily="34" charset="0"/>
                <a:sym typeface="Wingdings" pitchFamily="2" charset="2"/>
              </a:rPr>
              <a:t> </a:t>
            </a:r>
            <a:r>
              <a:rPr lang="en-US" sz="1000">
                <a:latin typeface="Calibri" pitchFamily="34" charset="0"/>
              </a:rPr>
              <a:t>Normal 2 stroke diesel engine</a:t>
            </a:r>
          </a:p>
          <a:p>
            <a:pPr>
              <a:spcBef>
                <a:spcPct val="50000"/>
              </a:spcBef>
            </a:pPr>
            <a:endParaRPr lang="en-US" sz="1600">
              <a:latin typeface="Calibri" pitchFamily="34" charset="0"/>
              <a:sym typeface="Wingdings" pitchFamily="2" charset="2"/>
            </a:endParaRPr>
          </a:p>
          <a:p>
            <a:pPr>
              <a:spcBef>
                <a:spcPct val="50000"/>
              </a:spcBef>
            </a:pPr>
            <a:endParaRPr lang="en-US" sz="1600">
              <a:latin typeface="Calibri" pitchFamily="34" charset="0"/>
            </a:endParaRPr>
          </a:p>
        </p:txBody>
      </p:sp>
      <p:sp>
        <p:nvSpPr>
          <p:cNvPr id="23562" name="Text Box 7"/>
          <p:cNvSpPr txBox="1">
            <a:spLocks noChangeArrowheads="1"/>
          </p:cNvSpPr>
          <p:nvPr/>
        </p:nvSpPr>
        <p:spPr bwMode="auto">
          <a:xfrm>
            <a:off x="4343400" y="4895850"/>
            <a:ext cx="1600200" cy="446088"/>
          </a:xfrm>
          <a:prstGeom prst="rect">
            <a:avLst/>
          </a:prstGeom>
          <a:noFill/>
          <a:ln w="9525">
            <a:noFill/>
            <a:miter lim="800000"/>
            <a:headEnd/>
            <a:tailEnd/>
          </a:ln>
        </p:spPr>
        <p:txBody>
          <a:bodyPr>
            <a:spAutoFit/>
          </a:bodyPr>
          <a:lstStyle/>
          <a:p>
            <a:pPr>
              <a:spcBef>
                <a:spcPct val="50000"/>
              </a:spcBef>
            </a:pPr>
            <a:r>
              <a:rPr lang="en-US" sz="900">
                <a:latin typeface="Calibri" pitchFamily="34" charset="0"/>
              </a:rPr>
              <a:t>With EnerBurn application area   </a:t>
            </a:r>
            <a:r>
              <a:rPr lang="en-US" sz="1400">
                <a:latin typeface="Calibri" pitchFamily="34" charset="0"/>
                <a:sym typeface="Wingdings" pitchFamily="2" charset="2"/>
              </a:rPr>
              <a:t></a:t>
            </a:r>
            <a:endParaRPr lang="en-US" sz="1400">
              <a:latin typeface="Calibri" pitchFamily="34" charset="0"/>
            </a:endParaRPr>
          </a:p>
        </p:txBody>
      </p:sp>
      <p:sp>
        <p:nvSpPr>
          <p:cNvPr id="2" name="TextBox 1"/>
          <p:cNvSpPr txBox="1"/>
          <p:nvPr/>
        </p:nvSpPr>
        <p:spPr>
          <a:xfrm>
            <a:off x="457200" y="990600"/>
            <a:ext cx="8229600" cy="2585323"/>
          </a:xfrm>
          <a:prstGeom prst="rect">
            <a:avLst/>
          </a:prstGeom>
          <a:noFill/>
        </p:spPr>
        <p:txBody>
          <a:bodyPr wrap="square" rtlCol="0">
            <a:spAutoFit/>
          </a:bodyPr>
          <a:lstStyle/>
          <a:p>
            <a:r>
              <a:rPr lang="en-US" dirty="0"/>
              <a:t>EnerBurn® works by conditioning the combustion chamber surfaces with a </a:t>
            </a:r>
            <a:r>
              <a:rPr lang="en-US" dirty="0" err="1"/>
              <a:t>nano</a:t>
            </a:r>
            <a:r>
              <a:rPr lang="en-US" dirty="0"/>
              <a:t>-scale catalytic coating that promotes a more complete burn, effectively doubling the burn rate of the fuel. This leads to higher pressure on crack angle. With more pressure present for the power stroke, more work is created with the equivalent amount of fuel. More work at equal fuel equals greater fuel efficiency. The result of the increase in work conversion is a reduction in exhaust temperature which reduces NOx output. The more complete burn accounts for the reduction of carbon being released via the exhaust and back into the oil as soot. Using EnerBurn® is the ONLY technology available where both NOx and particulates can be reduced concurrently.</a:t>
            </a:r>
          </a:p>
        </p:txBody>
      </p:sp>
    </p:spTree>
    <p:extLst>
      <p:ext uri="{BB962C8B-B14F-4D97-AF65-F5344CB8AC3E}">
        <p14:creationId xmlns:p14="http://schemas.microsoft.com/office/powerpoint/2010/main" val="2310740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0"/>
            <a:ext cx="708660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b="1" dirty="0">
                <a:solidFill>
                  <a:schemeClr val="bg1"/>
                </a:solidFill>
              </a:rPr>
              <a:t>How EnerBurn® Is Implemented</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6235824"/>
            <a:ext cx="1981200" cy="6096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748"/>
            <a:ext cx="2057400" cy="599852"/>
          </a:xfrm>
          <a:prstGeom prst="rect">
            <a:avLst/>
          </a:prstGeom>
        </p:spPr>
      </p:pic>
      <p:sp>
        <p:nvSpPr>
          <p:cNvPr id="9" name="Rectangle 8"/>
          <p:cNvSpPr/>
          <p:nvPr/>
        </p:nvSpPr>
        <p:spPr>
          <a:xfrm>
            <a:off x="0" y="6235824"/>
            <a:ext cx="705313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b="1" i="1" dirty="0">
                <a:solidFill>
                  <a:schemeClr val="bg1"/>
                </a:solidFill>
              </a:rPr>
              <a:t>Enerteck Chemical Corp. Suite 150 10701 Corporate Dr. Stafford, TX 77477 (281) 240-1787</a:t>
            </a:r>
          </a:p>
        </p:txBody>
      </p:sp>
      <p:sp>
        <p:nvSpPr>
          <p:cNvPr id="2" name="TextBox 1"/>
          <p:cNvSpPr txBox="1"/>
          <p:nvPr/>
        </p:nvSpPr>
        <p:spPr>
          <a:xfrm>
            <a:off x="533400" y="1143000"/>
            <a:ext cx="7848600" cy="2862322"/>
          </a:xfrm>
          <a:prstGeom prst="rect">
            <a:avLst/>
          </a:prstGeom>
          <a:noFill/>
        </p:spPr>
        <p:txBody>
          <a:bodyPr wrap="square" rtlCol="0">
            <a:spAutoFit/>
          </a:bodyPr>
          <a:lstStyle/>
          <a:p>
            <a:r>
              <a:rPr lang="en-US" dirty="0"/>
              <a:t>The technology is easily implemented and monitored. Because the catalyst is fuel borne, the fuel must be treated with the catalyst. This is accomplished either by working with fuel suppliers to deliver pre-treated fuel or by installing chemical injection equipment at the fuel tank site so that the fuel can be treated at the proper ratio upon delivery.</a:t>
            </a:r>
          </a:p>
          <a:p>
            <a:endParaRPr lang="en-US" dirty="0"/>
          </a:p>
          <a:p>
            <a:r>
              <a:rPr lang="en-US" dirty="0"/>
              <a:t>Our chemical injection equipment is manufactured and designed by Hammonds (hammondscos.com) and is military grade injection equipment. To date we have had no issues with any of our units in the field. The equipment is reliable and accurate.</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0" y="4005322"/>
            <a:ext cx="3505200" cy="2099889"/>
          </a:xfrm>
          <a:prstGeom prst="rect">
            <a:avLst/>
          </a:prstGeom>
        </p:spPr>
      </p:pic>
    </p:spTree>
    <p:extLst>
      <p:ext uri="{BB962C8B-B14F-4D97-AF65-F5344CB8AC3E}">
        <p14:creationId xmlns:p14="http://schemas.microsoft.com/office/powerpoint/2010/main" val="1434254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0"/>
            <a:ext cx="708660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000" b="1" dirty="0">
              <a:solidFill>
                <a:schemeClr val="bg1"/>
              </a:solidFill>
            </a:endParaRPr>
          </a:p>
          <a:p>
            <a:pPr algn="ctr"/>
            <a:r>
              <a:rPr lang="en-US" sz="2000" b="1" dirty="0">
                <a:solidFill>
                  <a:schemeClr val="bg1"/>
                </a:solidFill>
              </a:rPr>
              <a:t>How EnerBurn® Trials Are Evaluated </a:t>
            </a:r>
            <a:br>
              <a:rPr lang="en-US" sz="2000" b="1" dirty="0">
                <a:solidFill>
                  <a:schemeClr val="bg1"/>
                </a:solidFill>
              </a:rPr>
            </a:br>
            <a:endParaRPr lang="en-US" sz="2000" b="1" dirty="0">
              <a:solidFill>
                <a:schemeClr val="bg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6235824"/>
            <a:ext cx="1981200" cy="6096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748"/>
            <a:ext cx="2057400" cy="599852"/>
          </a:xfrm>
          <a:prstGeom prst="rect">
            <a:avLst/>
          </a:prstGeom>
        </p:spPr>
      </p:pic>
      <p:sp>
        <p:nvSpPr>
          <p:cNvPr id="9" name="Rectangle 8"/>
          <p:cNvSpPr/>
          <p:nvPr/>
        </p:nvSpPr>
        <p:spPr>
          <a:xfrm>
            <a:off x="0" y="6235824"/>
            <a:ext cx="705313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b="1" i="1" dirty="0">
                <a:solidFill>
                  <a:schemeClr val="bg1"/>
                </a:solidFill>
              </a:rPr>
              <a:t>Enerteck Chemical Corp. Suite 150 10701 Corporate Dr. Stafford, TX 77477 (281) 240-1787</a:t>
            </a:r>
          </a:p>
        </p:txBody>
      </p:sp>
      <p:sp>
        <p:nvSpPr>
          <p:cNvPr id="2" name="TextBox 1"/>
          <p:cNvSpPr txBox="1"/>
          <p:nvPr/>
        </p:nvSpPr>
        <p:spPr>
          <a:xfrm>
            <a:off x="762000" y="990600"/>
            <a:ext cx="7848600" cy="2308324"/>
          </a:xfrm>
          <a:prstGeom prst="rect">
            <a:avLst/>
          </a:prstGeom>
          <a:noFill/>
        </p:spPr>
        <p:txBody>
          <a:bodyPr wrap="square" rtlCol="0">
            <a:spAutoFit/>
          </a:bodyPr>
          <a:lstStyle/>
          <a:p>
            <a:r>
              <a:rPr lang="en-US" dirty="0"/>
              <a:t>Proving changes, both positive and negative in fuel usage in any type of engine is not easy. We have devised a methodology in conjunction with an independent Propulsion System Testing company, Janelle Engineering, Inc. (</a:t>
            </a:r>
            <a:r>
              <a:rPr lang="en-US" u="sng" dirty="0">
                <a:hlinkClick r:id="rId4"/>
              </a:rPr>
              <a:t>http://jeipower.com/</a:t>
            </a:r>
            <a:r>
              <a:rPr lang="en-US" dirty="0"/>
              <a:t>) using statistical analysis of historical data compared to the data collected during the EnerBurn® evaluation period. In most instances this is referred to as Baseline and Benchmark comparisons. The same methodology is employed when we use </a:t>
            </a:r>
            <a:r>
              <a:rPr lang="en-US" dirty="0" err="1"/>
              <a:t>Emisstar</a:t>
            </a:r>
            <a:r>
              <a:rPr lang="en-US" dirty="0"/>
              <a:t> (</a:t>
            </a:r>
            <a:r>
              <a:rPr lang="en-US" u="sng" dirty="0">
                <a:hlinkClick r:id="rId5"/>
              </a:rPr>
              <a:t>www.emisstar.com</a:t>
            </a:r>
            <a:r>
              <a:rPr lang="en-US" dirty="0"/>
              <a:t>) as our independent analysis group.</a:t>
            </a:r>
          </a:p>
        </p:txBody>
      </p:sp>
      <p:sp>
        <p:nvSpPr>
          <p:cNvPr id="3" name="TextBox 2"/>
          <p:cNvSpPr txBox="1"/>
          <p:nvPr/>
        </p:nvSpPr>
        <p:spPr>
          <a:xfrm>
            <a:off x="762000" y="3505200"/>
            <a:ext cx="7772400" cy="2585323"/>
          </a:xfrm>
          <a:prstGeom prst="rect">
            <a:avLst/>
          </a:prstGeom>
          <a:noFill/>
        </p:spPr>
        <p:txBody>
          <a:bodyPr wrap="square" rtlCol="0">
            <a:spAutoFit/>
          </a:bodyPr>
          <a:lstStyle/>
          <a:p>
            <a:r>
              <a:rPr lang="en-US" dirty="0"/>
              <a:t>Baseline statistics are measured at 3 power settings, generally 100%, 75%, and 50%. We establish the FC (fuel consumption) at each speed setting. Measurements for NOx and particulate emissions can be taken at baseline as well if emissions improvements need to be measured. For Gensets running 24/7 the evaluation period is a minimum of 2 months, giving the equipment enough time for the catalyst to properly condition the engine. Benchmark results are then taken with initial conditions as close to the baseline as possible to ensure test validity. Fuel consumption is them measured against the baseline to show the level of improvement.</a:t>
            </a:r>
          </a:p>
        </p:txBody>
      </p:sp>
    </p:spTree>
    <p:extLst>
      <p:ext uri="{BB962C8B-B14F-4D97-AF65-F5344CB8AC3E}">
        <p14:creationId xmlns:p14="http://schemas.microsoft.com/office/powerpoint/2010/main" val="233049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33226"/>
            <a:ext cx="708660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b="1" dirty="0">
                <a:solidFill>
                  <a:prstClr val="white"/>
                </a:solidFill>
              </a:rPr>
              <a:t>How Do I Benefit By Using EnerBurn®</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6235824"/>
            <a:ext cx="1981200" cy="6096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748"/>
            <a:ext cx="2057400" cy="599852"/>
          </a:xfrm>
          <a:prstGeom prst="rect">
            <a:avLst/>
          </a:prstGeom>
        </p:spPr>
      </p:pic>
      <p:sp>
        <p:nvSpPr>
          <p:cNvPr id="9" name="Rectangle 8"/>
          <p:cNvSpPr/>
          <p:nvPr/>
        </p:nvSpPr>
        <p:spPr>
          <a:xfrm>
            <a:off x="0" y="6235824"/>
            <a:ext cx="705313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b="1" i="1" dirty="0">
                <a:solidFill>
                  <a:prstClr val="white"/>
                </a:solidFill>
              </a:rPr>
              <a:t>Enerteck Chemical Corp. Suite 150 10701 Corporate Dr. Stafford, TX 77477 (281) 240-1787</a:t>
            </a:r>
          </a:p>
        </p:txBody>
      </p:sp>
      <p:sp>
        <p:nvSpPr>
          <p:cNvPr id="5" name="TextBox 4"/>
          <p:cNvSpPr txBox="1"/>
          <p:nvPr/>
        </p:nvSpPr>
        <p:spPr>
          <a:xfrm>
            <a:off x="533400" y="1600200"/>
            <a:ext cx="4748080" cy="3693319"/>
          </a:xfrm>
          <a:prstGeom prst="rect">
            <a:avLst/>
          </a:prstGeom>
          <a:noFill/>
        </p:spPr>
        <p:txBody>
          <a:bodyPr wrap="square" rtlCol="0">
            <a:spAutoFit/>
          </a:bodyPr>
          <a:lstStyle/>
          <a:p>
            <a:pPr marL="285750" indent="-285750">
              <a:buFont typeface="Arial" pitchFamily="34" charset="0"/>
              <a:buChar char="•"/>
            </a:pPr>
            <a:r>
              <a:rPr lang="en-US" sz="2400" dirty="0">
                <a:solidFill>
                  <a:prstClr val="black"/>
                </a:solidFill>
              </a:rPr>
              <a:t>Improved Fuel Efficiency</a:t>
            </a:r>
          </a:p>
          <a:p>
            <a:pPr marL="285750" indent="-285750">
              <a:buFont typeface="Arial" pitchFamily="34" charset="0"/>
              <a:buChar char="•"/>
            </a:pPr>
            <a:endParaRPr lang="en-US" sz="2400" dirty="0">
              <a:solidFill>
                <a:prstClr val="black"/>
              </a:solidFill>
            </a:endParaRPr>
          </a:p>
          <a:p>
            <a:pPr marL="285750" indent="-285750">
              <a:buFont typeface="Arial" pitchFamily="34" charset="0"/>
              <a:buChar char="•"/>
            </a:pPr>
            <a:r>
              <a:rPr lang="en-US" sz="2400" dirty="0">
                <a:solidFill>
                  <a:prstClr val="black"/>
                </a:solidFill>
              </a:rPr>
              <a:t>Reduces Equipment Downtime</a:t>
            </a:r>
          </a:p>
          <a:p>
            <a:pPr marL="285750" indent="-285750">
              <a:buFont typeface="Arial" pitchFamily="34" charset="0"/>
              <a:buChar char="•"/>
            </a:pPr>
            <a:endParaRPr lang="en-US" sz="2400" dirty="0">
              <a:solidFill>
                <a:prstClr val="black"/>
              </a:solidFill>
            </a:endParaRPr>
          </a:p>
          <a:p>
            <a:pPr marL="285750" indent="-285750">
              <a:buFont typeface="Arial" pitchFamily="34" charset="0"/>
              <a:buChar char="•"/>
            </a:pPr>
            <a:r>
              <a:rPr lang="en-US" sz="2400" dirty="0">
                <a:solidFill>
                  <a:prstClr val="black"/>
                </a:solidFill>
              </a:rPr>
              <a:t>Reduces Oxides of Nitrogen (</a:t>
            </a:r>
            <a:r>
              <a:rPr lang="en-US" dirty="0" err="1">
                <a:solidFill>
                  <a:prstClr val="black"/>
                </a:solidFill>
              </a:rPr>
              <a:t>NOx</a:t>
            </a:r>
            <a:r>
              <a:rPr lang="en-US" sz="2400" dirty="0">
                <a:solidFill>
                  <a:prstClr val="black"/>
                </a:solidFill>
              </a:rPr>
              <a:t>)</a:t>
            </a:r>
          </a:p>
          <a:p>
            <a:pPr marL="285750" indent="-285750">
              <a:buFont typeface="Arial" pitchFamily="34" charset="0"/>
              <a:buChar char="•"/>
            </a:pPr>
            <a:endParaRPr lang="en-US" sz="2400" dirty="0">
              <a:solidFill>
                <a:prstClr val="black"/>
              </a:solidFill>
            </a:endParaRPr>
          </a:p>
          <a:p>
            <a:pPr marL="285750" indent="-285750">
              <a:buFont typeface="Arial" pitchFamily="34" charset="0"/>
              <a:buChar char="•"/>
            </a:pPr>
            <a:r>
              <a:rPr lang="en-US" sz="2400" dirty="0">
                <a:solidFill>
                  <a:prstClr val="black"/>
                </a:solidFill>
              </a:rPr>
              <a:t>Reduces Stack Emissions</a:t>
            </a:r>
          </a:p>
          <a:p>
            <a:pPr marL="285750" indent="-285750">
              <a:buFont typeface="Arial" pitchFamily="34" charset="0"/>
              <a:buChar char="•"/>
            </a:pPr>
            <a:endParaRPr lang="en-US" sz="2400" dirty="0">
              <a:solidFill>
                <a:prstClr val="black"/>
              </a:solidFill>
            </a:endParaRPr>
          </a:p>
          <a:p>
            <a:pPr marL="285750" indent="-285750">
              <a:buFont typeface="Arial" pitchFamily="34" charset="0"/>
              <a:buChar char="•"/>
            </a:pPr>
            <a:r>
              <a:rPr lang="en-US" sz="2400" dirty="0">
                <a:solidFill>
                  <a:prstClr val="black"/>
                </a:solidFill>
              </a:rPr>
              <a:t>Reduces DP Filter Re-gens</a:t>
            </a:r>
          </a:p>
          <a:p>
            <a:pPr marL="285750" indent="-285750">
              <a:buFont typeface="Arial" pitchFamily="34" charset="0"/>
              <a:buChar char="•"/>
            </a:pPr>
            <a:endParaRPr lang="en-US" dirty="0">
              <a:solidFill>
                <a:prstClr val="black"/>
              </a:solidFill>
            </a:endParaRPr>
          </a:p>
        </p:txBody>
      </p:sp>
      <p:sp>
        <p:nvSpPr>
          <p:cNvPr id="6" name="TextBox 5"/>
          <p:cNvSpPr txBox="1"/>
          <p:nvPr/>
        </p:nvSpPr>
        <p:spPr>
          <a:xfrm>
            <a:off x="533400" y="1093470"/>
            <a:ext cx="4495800" cy="461665"/>
          </a:xfrm>
          <a:prstGeom prst="rect">
            <a:avLst/>
          </a:prstGeom>
          <a:noFill/>
        </p:spPr>
        <p:txBody>
          <a:bodyPr wrap="square" rtlCol="0">
            <a:spAutoFit/>
          </a:bodyPr>
          <a:lstStyle/>
          <a:p>
            <a:pPr algn="ctr"/>
            <a:r>
              <a:rPr lang="en-US" sz="2400" b="1" i="1" u="sng" dirty="0">
                <a:solidFill>
                  <a:srgbClr val="002060"/>
                </a:solidFill>
              </a:rPr>
              <a:t>Product Benefits</a:t>
            </a:r>
          </a:p>
        </p:txBody>
      </p:sp>
      <p:sp>
        <p:nvSpPr>
          <p:cNvPr id="10" name="TextBox 9"/>
          <p:cNvSpPr txBox="1"/>
          <p:nvPr/>
        </p:nvSpPr>
        <p:spPr>
          <a:xfrm>
            <a:off x="5281480" y="1604010"/>
            <a:ext cx="3744410" cy="3693319"/>
          </a:xfrm>
          <a:prstGeom prst="rect">
            <a:avLst/>
          </a:prstGeom>
          <a:noFill/>
        </p:spPr>
        <p:txBody>
          <a:bodyPr wrap="square" rtlCol="0">
            <a:spAutoFit/>
          </a:bodyPr>
          <a:lstStyle/>
          <a:p>
            <a:pPr marL="285750" indent="-285750">
              <a:buFont typeface="Arial" pitchFamily="34" charset="0"/>
              <a:buChar char="•"/>
            </a:pPr>
            <a:r>
              <a:rPr lang="en-US" sz="2400" b="1" dirty="0">
                <a:solidFill>
                  <a:srgbClr val="008000"/>
                </a:solidFill>
              </a:rPr>
              <a:t>Proven from 7-14%</a:t>
            </a:r>
          </a:p>
          <a:p>
            <a:pPr marL="285750" indent="-285750">
              <a:buFont typeface="Arial" pitchFamily="34" charset="0"/>
              <a:buChar char="•"/>
            </a:pPr>
            <a:endParaRPr lang="en-US" sz="2400" dirty="0">
              <a:solidFill>
                <a:prstClr val="black"/>
              </a:solidFill>
            </a:endParaRPr>
          </a:p>
          <a:p>
            <a:pPr marL="285750" indent="-285750">
              <a:buFont typeface="Arial" pitchFamily="34" charset="0"/>
              <a:buChar char="•"/>
            </a:pPr>
            <a:r>
              <a:rPr lang="en-US" sz="2400" b="1" dirty="0">
                <a:solidFill>
                  <a:srgbClr val="008000"/>
                </a:solidFill>
              </a:rPr>
              <a:t>Average of 25-35%</a:t>
            </a:r>
          </a:p>
          <a:p>
            <a:pPr marL="285750" indent="-285750">
              <a:buFont typeface="Arial" pitchFamily="34" charset="0"/>
              <a:buChar char="•"/>
            </a:pPr>
            <a:endParaRPr lang="en-US" sz="2400" dirty="0">
              <a:solidFill>
                <a:prstClr val="black"/>
              </a:solidFill>
            </a:endParaRPr>
          </a:p>
          <a:p>
            <a:pPr marL="285750" indent="-285750">
              <a:buFont typeface="Arial" pitchFamily="34" charset="0"/>
              <a:buChar char="•"/>
            </a:pPr>
            <a:r>
              <a:rPr lang="en-US" sz="2400" b="1" dirty="0">
                <a:solidFill>
                  <a:srgbClr val="008000"/>
                </a:solidFill>
              </a:rPr>
              <a:t>Proven from 8-12%</a:t>
            </a:r>
          </a:p>
          <a:p>
            <a:pPr marL="285750" indent="-285750">
              <a:buFont typeface="Arial" pitchFamily="34" charset="0"/>
              <a:buChar char="•"/>
            </a:pPr>
            <a:endParaRPr lang="en-US" sz="2400" dirty="0">
              <a:solidFill>
                <a:prstClr val="black"/>
              </a:solidFill>
            </a:endParaRPr>
          </a:p>
          <a:p>
            <a:pPr marL="285750" indent="-285750">
              <a:buFont typeface="Arial" pitchFamily="34" charset="0"/>
              <a:buChar char="•"/>
            </a:pPr>
            <a:r>
              <a:rPr lang="en-US" sz="2400" b="1" dirty="0">
                <a:solidFill>
                  <a:srgbClr val="008000"/>
                </a:solidFill>
              </a:rPr>
              <a:t>Proven from 40-70%</a:t>
            </a:r>
          </a:p>
          <a:p>
            <a:pPr marL="285750" indent="-285750">
              <a:buFont typeface="Arial" pitchFamily="34" charset="0"/>
              <a:buChar char="•"/>
            </a:pPr>
            <a:endParaRPr lang="en-US" sz="2400" dirty="0">
              <a:solidFill>
                <a:prstClr val="black"/>
              </a:solidFill>
            </a:endParaRPr>
          </a:p>
          <a:p>
            <a:pPr marL="285750" indent="-285750">
              <a:buFont typeface="Arial" pitchFamily="34" charset="0"/>
              <a:buChar char="•"/>
            </a:pPr>
            <a:r>
              <a:rPr lang="en-US" sz="2400" b="1" dirty="0">
                <a:solidFill>
                  <a:srgbClr val="008000"/>
                </a:solidFill>
              </a:rPr>
              <a:t>To near Zero</a:t>
            </a:r>
          </a:p>
          <a:p>
            <a:pPr marL="285750" indent="-285750">
              <a:buFont typeface="Arial" pitchFamily="34" charset="0"/>
              <a:buChar char="•"/>
            </a:pPr>
            <a:endParaRPr lang="en-US" dirty="0">
              <a:solidFill>
                <a:prstClr val="black"/>
              </a:solidFill>
            </a:endParaRPr>
          </a:p>
        </p:txBody>
      </p:sp>
      <p:sp>
        <p:nvSpPr>
          <p:cNvPr id="11" name="TextBox 10"/>
          <p:cNvSpPr txBox="1"/>
          <p:nvPr/>
        </p:nvSpPr>
        <p:spPr>
          <a:xfrm>
            <a:off x="5311960" y="1078230"/>
            <a:ext cx="3543300" cy="461665"/>
          </a:xfrm>
          <a:prstGeom prst="rect">
            <a:avLst/>
          </a:prstGeom>
          <a:noFill/>
        </p:spPr>
        <p:txBody>
          <a:bodyPr wrap="square" rtlCol="0">
            <a:spAutoFit/>
          </a:bodyPr>
          <a:lstStyle/>
          <a:p>
            <a:pPr algn="ctr"/>
            <a:r>
              <a:rPr lang="en-US" sz="2400" b="1" i="1" u="sng" dirty="0">
                <a:solidFill>
                  <a:srgbClr val="002060"/>
                </a:solidFill>
              </a:rPr>
              <a:t>Benefit Range</a:t>
            </a:r>
          </a:p>
        </p:txBody>
      </p:sp>
      <p:sp>
        <p:nvSpPr>
          <p:cNvPr id="15" name="TextBox 14"/>
          <p:cNvSpPr txBox="1"/>
          <p:nvPr/>
        </p:nvSpPr>
        <p:spPr>
          <a:xfrm>
            <a:off x="533400" y="5791200"/>
            <a:ext cx="8077200" cy="307777"/>
          </a:xfrm>
          <a:prstGeom prst="rect">
            <a:avLst/>
          </a:prstGeom>
          <a:noFill/>
        </p:spPr>
        <p:txBody>
          <a:bodyPr wrap="square" rtlCol="0">
            <a:spAutoFit/>
          </a:bodyPr>
          <a:lstStyle/>
          <a:p>
            <a:r>
              <a:rPr lang="en-US" sz="1400" b="1" i="1" dirty="0">
                <a:solidFill>
                  <a:prstClr val="black"/>
                </a:solidFill>
              </a:rPr>
              <a:t>Note: Most test results available for viewing at www.enerteckchemical.com</a:t>
            </a:r>
          </a:p>
        </p:txBody>
      </p:sp>
    </p:spTree>
    <p:extLst>
      <p:ext uri="{BB962C8B-B14F-4D97-AF65-F5344CB8AC3E}">
        <p14:creationId xmlns:p14="http://schemas.microsoft.com/office/powerpoint/2010/main" val="1104371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0"/>
            <a:ext cx="708660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b="1" dirty="0">
                <a:solidFill>
                  <a:schemeClr val="bg1"/>
                </a:solidFill>
              </a:rPr>
              <a:t>EnerBurn® Evaluation Results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6235824"/>
            <a:ext cx="1981200" cy="6096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748"/>
            <a:ext cx="2057400" cy="599852"/>
          </a:xfrm>
          <a:prstGeom prst="rect">
            <a:avLst/>
          </a:prstGeom>
        </p:spPr>
      </p:pic>
      <p:sp>
        <p:nvSpPr>
          <p:cNvPr id="9" name="Rectangle 8"/>
          <p:cNvSpPr/>
          <p:nvPr/>
        </p:nvSpPr>
        <p:spPr>
          <a:xfrm>
            <a:off x="0" y="6235824"/>
            <a:ext cx="7053130" cy="609600"/>
          </a:xfrm>
          <a:prstGeom prst="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b="1" i="1" dirty="0">
                <a:solidFill>
                  <a:schemeClr val="bg1"/>
                </a:solidFill>
              </a:rPr>
              <a:t>EnerTeck Chemical Corp. Suite 150 10701 Corporate Dr. Stafford, TX 77477 (281) 240-1787</a:t>
            </a:r>
          </a:p>
        </p:txBody>
      </p:sp>
      <p:sp>
        <p:nvSpPr>
          <p:cNvPr id="10" name="TextBox 9">
            <a:extLst>
              <a:ext uri="{FF2B5EF4-FFF2-40B4-BE49-F238E27FC236}">
                <a16:creationId xmlns:a16="http://schemas.microsoft.com/office/drawing/2014/main" id="{DDF843C8-3B40-4858-AD33-3B09844C7F63}"/>
              </a:ext>
            </a:extLst>
          </p:cNvPr>
          <p:cNvSpPr txBox="1"/>
          <p:nvPr/>
        </p:nvSpPr>
        <p:spPr>
          <a:xfrm>
            <a:off x="1447800" y="1066800"/>
            <a:ext cx="6795911" cy="461665"/>
          </a:xfrm>
          <a:prstGeom prst="rect">
            <a:avLst/>
          </a:prstGeom>
          <a:noFill/>
        </p:spPr>
        <p:txBody>
          <a:bodyPr wrap="square" rtlCol="0">
            <a:spAutoFit/>
          </a:bodyPr>
          <a:lstStyle/>
          <a:p>
            <a:r>
              <a:rPr lang="en-US" sz="2400" dirty="0"/>
              <a:t>Completed EnerBurn® Evaluations as of August 2022</a:t>
            </a:r>
          </a:p>
        </p:txBody>
      </p:sp>
      <p:pic>
        <p:nvPicPr>
          <p:cNvPr id="5" name="Picture 4">
            <a:extLst>
              <a:ext uri="{FF2B5EF4-FFF2-40B4-BE49-F238E27FC236}">
                <a16:creationId xmlns:a16="http://schemas.microsoft.com/office/drawing/2014/main" id="{6FE49F64-CFCC-9223-F5DE-AF7D781017D0}"/>
              </a:ext>
            </a:extLst>
          </p:cNvPr>
          <p:cNvPicPr>
            <a:picLocks noChangeAspect="1"/>
          </p:cNvPicPr>
          <p:nvPr/>
        </p:nvPicPr>
        <p:blipFill>
          <a:blip r:embed="rId4"/>
          <a:stretch>
            <a:fillRect/>
          </a:stretch>
        </p:blipFill>
        <p:spPr>
          <a:xfrm>
            <a:off x="1295400" y="2133600"/>
            <a:ext cx="6654800" cy="2857500"/>
          </a:xfrm>
          <a:prstGeom prst="rect">
            <a:avLst/>
          </a:prstGeom>
        </p:spPr>
      </p:pic>
    </p:spTree>
    <p:extLst>
      <p:ext uri="{BB962C8B-B14F-4D97-AF65-F5344CB8AC3E}">
        <p14:creationId xmlns:p14="http://schemas.microsoft.com/office/powerpoint/2010/main" val="3131172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3514</TotalTime>
  <Words>1656</Words>
  <Application>Microsoft Office PowerPoint</Application>
  <PresentationFormat>On-screen Show (4:3)</PresentationFormat>
  <Paragraphs>124</Paragraphs>
  <Slides>16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16</vt:i4>
      </vt:variant>
    </vt:vector>
  </HeadingPairs>
  <TitlesOfParts>
    <vt:vector size="23" baseType="lpstr">
      <vt:lpstr>Arial</vt:lpstr>
      <vt:lpstr>Calibri</vt:lpstr>
      <vt:lpstr>CopperDB</vt:lpstr>
      <vt:lpstr>Wingdings</vt:lpstr>
      <vt:lpstr>Office Theme</vt:lpstr>
      <vt:lpstr>Chart</vt:lpstr>
      <vt:lpstr>Microsoft Excel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Donino</dc:creator>
  <cp:lastModifiedBy>THOMAS DONINO</cp:lastModifiedBy>
  <cp:revision>36</cp:revision>
  <cp:lastPrinted>2014-11-11T15:56:43Z</cp:lastPrinted>
  <dcterms:created xsi:type="dcterms:W3CDTF">2011-11-17T09:57:31Z</dcterms:created>
  <dcterms:modified xsi:type="dcterms:W3CDTF">2022-11-04T18:26:10Z</dcterms:modified>
</cp:coreProperties>
</file>