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77" r:id="rId4"/>
    <p:sldId id="261" r:id="rId5"/>
    <p:sldId id="270" r:id="rId6"/>
    <p:sldId id="274" r:id="rId7"/>
    <p:sldId id="268" r:id="rId8"/>
    <p:sldId id="276" r:id="rId9"/>
    <p:sldId id="266" r:id="rId10"/>
    <p:sldId id="275" r:id="rId11"/>
    <p:sldId id="271" r:id="rId12"/>
    <p:sldId id="278" r:id="rId13"/>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1772" y="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E40FA9E-5A74-4F83-8E41-E039B4CF94B1}" type="datetimeFigureOut">
              <a:rPr lang="en-US" smtClean="0"/>
              <a:t>6/19/2022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A45623-7D8D-4B8A-9F9F-DDC43EF90852}" type="slidenum">
              <a:rPr lang="en-US" smtClean="0"/>
              <a:t>‹#›</a:t>
            </a:fld>
            <a:endParaRPr lang="en-US"/>
          </a:p>
        </p:txBody>
      </p:sp>
    </p:spTree>
    <p:extLst>
      <p:ext uri="{BB962C8B-B14F-4D97-AF65-F5344CB8AC3E}">
        <p14:creationId xmlns:p14="http://schemas.microsoft.com/office/powerpoint/2010/main" val="655805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40FA9E-5A74-4F83-8E41-E039B4CF94B1}" type="datetimeFigureOut">
              <a:rPr lang="en-US" smtClean="0"/>
              <a:t>6/19/2022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A45623-7D8D-4B8A-9F9F-DDC43EF90852}" type="slidenum">
              <a:rPr lang="en-US" smtClean="0"/>
              <a:t>‹#›</a:t>
            </a:fld>
            <a:endParaRPr lang="en-US"/>
          </a:p>
        </p:txBody>
      </p:sp>
    </p:spTree>
    <p:extLst>
      <p:ext uri="{BB962C8B-B14F-4D97-AF65-F5344CB8AC3E}">
        <p14:creationId xmlns:p14="http://schemas.microsoft.com/office/powerpoint/2010/main" val="4023615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40FA9E-5A74-4F83-8E41-E039B4CF94B1}" type="datetimeFigureOut">
              <a:rPr lang="en-US" smtClean="0"/>
              <a:t>6/19/2022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A45623-7D8D-4B8A-9F9F-DDC43EF90852}" type="slidenum">
              <a:rPr lang="en-US" smtClean="0"/>
              <a:t>‹#›</a:t>
            </a:fld>
            <a:endParaRPr lang="en-US"/>
          </a:p>
        </p:txBody>
      </p:sp>
    </p:spTree>
    <p:extLst>
      <p:ext uri="{BB962C8B-B14F-4D97-AF65-F5344CB8AC3E}">
        <p14:creationId xmlns:p14="http://schemas.microsoft.com/office/powerpoint/2010/main" val="463808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40FA9E-5A74-4F83-8E41-E039B4CF94B1}" type="datetimeFigureOut">
              <a:rPr lang="en-US" smtClean="0"/>
              <a:t>6/19/2022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A45623-7D8D-4B8A-9F9F-DDC43EF90852}" type="slidenum">
              <a:rPr lang="en-US" smtClean="0"/>
              <a:t>‹#›</a:t>
            </a:fld>
            <a:endParaRPr lang="en-US"/>
          </a:p>
        </p:txBody>
      </p:sp>
    </p:spTree>
    <p:extLst>
      <p:ext uri="{BB962C8B-B14F-4D97-AF65-F5344CB8AC3E}">
        <p14:creationId xmlns:p14="http://schemas.microsoft.com/office/powerpoint/2010/main" val="1842173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40FA9E-5A74-4F83-8E41-E039B4CF94B1}" type="datetimeFigureOut">
              <a:rPr lang="en-US" smtClean="0"/>
              <a:t>6/19/2022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A45623-7D8D-4B8A-9F9F-DDC43EF90852}" type="slidenum">
              <a:rPr lang="en-US" smtClean="0"/>
              <a:t>‹#›</a:t>
            </a:fld>
            <a:endParaRPr lang="en-US"/>
          </a:p>
        </p:txBody>
      </p:sp>
    </p:spTree>
    <p:extLst>
      <p:ext uri="{BB962C8B-B14F-4D97-AF65-F5344CB8AC3E}">
        <p14:creationId xmlns:p14="http://schemas.microsoft.com/office/powerpoint/2010/main" val="126782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E40FA9E-5A74-4F83-8E41-E039B4CF94B1}" type="datetimeFigureOut">
              <a:rPr lang="en-US" smtClean="0"/>
              <a:t>6/19/2022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A45623-7D8D-4B8A-9F9F-DDC43EF90852}" type="slidenum">
              <a:rPr lang="en-US" smtClean="0"/>
              <a:t>‹#›</a:t>
            </a:fld>
            <a:endParaRPr lang="en-US"/>
          </a:p>
        </p:txBody>
      </p:sp>
    </p:spTree>
    <p:extLst>
      <p:ext uri="{BB962C8B-B14F-4D97-AF65-F5344CB8AC3E}">
        <p14:creationId xmlns:p14="http://schemas.microsoft.com/office/powerpoint/2010/main" val="268242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E40FA9E-5A74-4F83-8E41-E039B4CF94B1}" type="datetimeFigureOut">
              <a:rPr lang="en-US" smtClean="0"/>
              <a:t>6/19/2022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A45623-7D8D-4B8A-9F9F-DDC43EF90852}" type="slidenum">
              <a:rPr lang="en-US" smtClean="0"/>
              <a:t>‹#›</a:t>
            </a:fld>
            <a:endParaRPr lang="en-US"/>
          </a:p>
        </p:txBody>
      </p:sp>
    </p:spTree>
    <p:extLst>
      <p:ext uri="{BB962C8B-B14F-4D97-AF65-F5344CB8AC3E}">
        <p14:creationId xmlns:p14="http://schemas.microsoft.com/office/powerpoint/2010/main" val="12479822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E40FA9E-5A74-4F83-8E41-E039B4CF94B1}" type="datetimeFigureOut">
              <a:rPr lang="en-US" smtClean="0"/>
              <a:t>6/19/2022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A45623-7D8D-4B8A-9F9F-DDC43EF90852}" type="slidenum">
              <a:rPr lang="en-US" smtClean="0"/>
              <a:t>‹#›</a:t>
            </a:fld>
            <a:endParaRPr lang="en-US"/>
          </a:p>
        </p:txBody>
      </p:sp>
    </p:spTree>
    <p:extLst>
      <p:ext uri="{BB962C8B-B14F-4D97-AF65-F5344CB8AC3E}">
        <p14:creationId xmlns:p14="http://schemas.microsoft.com/office/powerpoint/2010/main" val="1192112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40FA9E-5A74-4F83-8E41-E039B4CF94B1}" type="datetimeFigureOut">
              <a:rPr lang="en-US" smtClean="0"/>
              <a:t>6/19/2022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A45623-7D8D-4B8A-9F9F-DDC43EF90852}" type="slidenum">
              <a:rPr lang="en-US" smtClean="0"/>
              <a:t>‹#›</a:t>
            </a:fld>
            <a:endParaRPr lang="en-US"/>
          </a:p>
        </p:txBody>
      </p:sp>
    </p:spTree>
    <p:extLst>
      <p:ext uri="{BB962C8B-B14F-4D97-AF65-F5344CB8AC3E}">
        <p14:creationId xmlns:p14="http://schemas.microsoft.com/office/powerpoint/2010/main" val="1192649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40FA9E-5A74-4F83-8E41-E039B4CF94B1}" type="datetimeFigureOut">
              <a:rPr lang="en-US" smtClean="0"/>
              <a:t>6/19/2022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A45623-7D8D-4B8A-9F9F-DDC43EF90852}" type="slidenum">
              <a:rPr lang="en-US" smtClean="0"/>
              <a:t>‹#›</a:t>
            </a:fld>
            <a:endParaRPr lang="en-US"/>
          </a:p>
        </p:txBody>
      </p:sp>
    </p:spTree>
    <p:extLst>
      <p:ext uri="{BB962C8B-B14F-4D97-AF65-F5344CB8AC3E}">
        <p14:creationId xmlns:p14="http://schemas.microsoft.com/office/powerpoint/2010/main" val="3133975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40FA9E-5A74-4F83-8E41-E039B4CF94B1}" type="datetimeFigureOut">
              <a:rPr lang="en-US" smtClean="0"/>
              <a:t>6/19/2022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A45623-7D8D-4B8A-9F9F-DDC43EF90852}" type="slidenum">
              <a:rPr lang="en-US" smtClean="0"/>
              <a:t>‹#›</a:t>
            </a:fld>
            <a:endParaRPr lang="en-US"/>
          </a:p>
        </p:txBody>
      </p:sp>
    </p:spTree>
    <p:extLst>
      <p:ext uri="{BB962C8B-B14F-4D97-AF65-F5344CB8AC3E}">
        <p14:creationId xmlns:p14="http://schemas.microsoft.com/office/powerpoint/2010/main" val="1800039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40FA9E-5A74-4F83-8E41-E039B4CF94B1}" type="datetimeFigureOut">
              <a:rPr lang="en-US" smtClean="0"/>
              <a:t>6/19/2022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A45623-7D8D-4B8A-9F9F-DDC43EF90852}" type="slidenum">
              <a:rPr lang="en-US" smtClean="0"/>
              <a:t>‹#›</a:t>
            </a:fld>
            <a:endParaRPr lang="en-US"/>
          </a:p>
        </p:txBody>
      </p:sp>
    </p:spTree>
    <p:extLst>
      <p:ext uri="{BB962C8B-B14F-4D97-AF65-F5344CB8AC3E}">
        <p14:creationId xmlns:p14="http://schemas.microsoft.com/office/powerpoint/2010/main" val="42861443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8.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oleObject" Target="../embeddings/oleObject2.bin"/><Relationship Id="rId5" Type="http://schemas.openxmlformats.org/officeDocument/2006/relationships/image" Target="../media/image7.png"/><Relationship Id="rId4" Type="http://schemas.openxmlformats.org/officeDocument/2006/relationships/oleObject" Target="../embeddings/oleObject1.bin"/></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11.jpg"/><Relationship Id="rId5" Type="http://schemas.openxmlformats.org/officeDocument/2006/relationships/image" Target="../media/image10.jpg"/><Relationship Id="rId4" Type="http://schemas.openxmlformats.org/officeDocument/2006/relationships/image" Target="../media/image9.jpe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12.emf"/><Relationship Id="rId4" Type="http://schemas.openxmlformats.org/officeDocument/2006/relationships/oleObject" Target="../embeddings/oleObject3.bin"/></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hyperlink" Target="https://batlgroupimages.blob.core.windows.net/enerteck/publicfiles/productinformation/EPA%20Registration%20Letter.pdf"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5.jp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57400" y="0"/>
            <a:ext cx="7086600" cy="609600"/>
          </a:xfrm>
          <a:prstGeom prst="rect">
            <a:avLst/>
          </a:prstGeom>
          <a:solidFill>
            <a:srgbClr val="008000"/>
          </a:solidFill>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sz="2000" b="1" dirty="0">
              <a:solidFill>
                <a:schemeClr val="bg1"/>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62800" y="6235824"/>
            <a:ext cx="1981200" cy="609600"/>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9748"/>
            <a:ext cx="2057400" cy="599852"/>
          </a:xfrm>
          <a:prstGeom prst="rect">
            <a:avLst/>
          </a:prstGeom>
        </p:spPr>
      </p:pic>
      <p:sp>
        <p:nvSpPr>
          <p:cNvPr id="9" name="Rectangle 8"/>
          <p:cNvSpPr/>
          <p:nvPr/>
        </p:nvSpPr>
        <p:spPr>
          <a:xfrm>
            <a:off x="0" y="6235824"/>
            <a:ext cx="7053130" cy="609600"/>
          </a:xfrm>
          <a:prstGeom prst="rect">
            <a:avLst/>
          </a:prstGeom>
          <a:solidFill>
            <a:srgbClr val="008000"/>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1200" b="1" i="1" dirty="0">
                <a:solidFill>
                  <a:schemeClr val="bg1"/>
                </a:solidFill>
              </a:rPr>
              <a:t>EnerTeck Chemical Corp. Suite 150 10701 Corporate Dr. Stafford, TX 77477 (281) 240-1787</a:t>
            </a:r>
          </a:p>
        </p:txBody>
      </p:sp>
      <p:sp>
        <p:nvSpPr>
          <p:cNvPr id="2" name="TextBox 1"/>
          <p:cNvSpPr txBox="1"/>
          <p:nvPr/>
        </p:nvSpPr>
        <p:spPr>
          <a:xfrm>
            <a:off x="1219200" y="1905000"/>
            <a:ext cx="6781800" cy="2246769"/>
          </a:xfrm>
          <a:prstGeom prst="rect">
            <a:avLst/>
          </a:prstGeom>
          <a:noFill/>
        </p:spPr>
        <p:txBody>
          <a:bodyPr wrap="square" rtlCol="0">
            <a:spAutoFit/>
          </a:bodyPr>
          <a:lstStyle/>
          <a:p>
            <a:pPr algn="ctr"/>
            <a:r>
              <a:rPr lang="en-US" sz="2800" b="1" dirty="0"/>
              <a:t>Enerteck Chemical Corporation</a:t>
            </a:r>
          </a:p>
          <a:p>
            <a:pPr algn="ctr"/>
            <a:r>
              <a:rPr lang="en-US" sz="2800" b="1" dirty="0"/>
              <a:t>EnerBurn Information</a:t>
            </a:r>
          </a:p>
          <a:p>
            <a:pPr algn="ctr"/>
            <a:endParaRPr lang="en-US" sz="2800" b="1" dirty="0"/>
          </a:p>
          <a:p>
            <a:pPr algn="ctr"/>
            <a:r>
              <a:rPr lang="en-US" sz="2800" b="1" dirty="0"/>
              <a:t>January 1, 2022</a:t>
            </a:r>
          </a:p>
          <a:p>
            <a:pPr algn="ctr"/>
            <a:endParaRPr lang="en-US" sz="2800" b="1" dirty="0"/>
          </a:p>
        </p:txBody>
      </p:sp>
    </p:spTree>
    <p:extLst>
      <p:ext uri="{BB962C8B-B14F-4D97-AF65-F5344CB8AC3E}">
        <p14:creationId xmlns:p14="http://schemas.microsoft.com/office/powerpoint/2010/main" val="23494119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57400" y="0"/>
            <a:ext cx="7086600" cy="609600"/>
          </a:xfrm>
          <a:prstGeom prst="rect">
            <a:avLst/>
          </a:prstGeom>
          <a:solidFill>
            <a:srgbClr val="008000"/>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000" b="1" dirty="0">
                <a:solidFill>
                  <a:schemeClr val="bg1"/>
                </a:solidFill>
              </a:rPr>
              <a:t>NOx and Particulates Emissions Results</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62800" y="6235824"/>
            <a:ext cx="1981200" cy="609600"/>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9748"/>
            <a:ext cx="2057400" cy="599852"/>
          </a:xfrm>
          <a:prstGeom prst="rect">
            <a:avLst/>
          </a:prstGeom>
        </p:spPr>
      </p:pic>
      <p:sp>
        <p:nvSpPr>
          <p:cNvPr id="9" name="Rectangle 8"/>
          <p:cNvSpPr/>
          <p:nvPr/>
        </p:nvSpPr>
        <p:spPr>
          <a:xfrm>
            <a:off x="0" y="6235824"/>
            <a:ext cx="7053130" cy="609600"/>
          </a:xfrm>
          <a:prstGeom prst="rect">
            <a:avLst/>
          </a:prstGeom>
          <a:solidFill>
            <a:srgbClr val="008000"/>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1200" b="1" i="1" dirty="0">
                <a:solidFill>
                  <a:schemeClr val="bg1"/>
                </a:solidFill>
              </a:rPr>
              <a:t>EnerTeck Chemical Corp. Suite 150 10701 Corporate Dr. Stafford, TX 77477 (281) 240-1787</a:t>
            </a:r>
          </a:p>
        </p:txBody>
      </p:sp>
      <p:sp>
        <p:nvSpPr>
          <p:cNvPr id="6" name="Rectangle 17"/>
          <p:cNvSpPr txBox="1">
            <a:spLocks noChangeArrowheads="1"/>
          </p:cNvSpPr>
          <p:nvPr/>
        </p:nvSpPr>
        <p:spPr>
          <a:xfrm>
            <a:off x="689768" y="1014413"/>
            <a:ext cx="7848600" cy="9144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lnSpc>
                <a:spcPct val="90000"/>
              </a:lnSpc>
            </a:pPr>
            <a:endParaRPr lang="en-US" altLang="en-US" dirty="0">
              <a:solidFill>
                <a:schemeClr val="tx1"/>
              </a:solidFill>
            </a:endParaRPr>
          </a:p>
        </p:txBody>
      </p:sp>
      <p:graphicFrame>
        <p:nvGraphicFramePr>
          <p:cNvPr id="25" name="Object 24"/>
          <p:cNvGraphicFramePr>
            <a:graphicFrameLocks/>
          </p:cNvGraphicFramePr>
          <p:nvPr>
            <p:extLst>
              <p:ext uri="{D42A27DB-BD31-4B8C-83A1-F6EECF244321}">
                <p14:modId xmlns:p14="http://schemas.microsoft.com/office/powerpoint/2010/main" val="35376597"/>
              </p:ext>
            </p:extLst>
          </p:nvPr>
        </p:nvGraphicFramePr>
        <p:xfrm>
          <a:off x="330200" y="1465263"/>
          <a:ext cx="3987800" cy="3857625"/>
        </p:xfrm>
        <a:graphic>
          <a:graphicData uri="http://schemas.openxmlformats.org/presentationml/2006/ole">
            <mc:AlternateContent xmlns:mc="http://schemas.openxmlformats.org/markup-compatibility/2006">
              <mc:Choice xmlns:v="urn:schemas-microsoft-com:vml" Requires="v">
                <p:oleObj r:id="rId4" imgW="3987130" imgH="3859102" progId="Excel.Chart.8">
                  <p:embed/>
                </p:oleObj>
              </mc:Choice>
              <mc:Fallback>
                <p:oleObj r:id="rId4" imgW="3987130" imgH="3859102" progId="Excel.Chart.8">
                  <p:embed/>
                  <p:pic>
                    <p:nvPicPr>
                      <p:cNvPr id="25" name="Object 24"/>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0200" y="1465263"/>
                        <a:ext cx="3987800" cy="3857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6" name="Object 25"/>
          <p:cNvGraphicFramePr>
            <a:graphicFrameLocks/>
          </p:cNvGraphicFramePr>
          <p:nvPr>
            <p:extLst>
              <p:ext uri="{D42A27DB-BD31-4B8C-83A1-F6EECF244321}">
                <p14:modId xmlns:p14="http://schemas.microsoft.com/office/powerpoint/2010/main" val="1477822472"/>
              </p:ext>
            </p:extLst>
          </p:nvPr>
        </p:nvGraphicFramePr>
        <p:xfrm>
          <a:off x="4826000" y="2082800"/>
          <a:ext cx="3911600" cy="3911600"/>
        </p:xfrm>
        <a:graphic>
          <a:graphicData uri="http://schemas.openxmlformats.org/presentationml/2006/ole">
            <mc:AlternateContent xmlns:mc="http://schemas.openxmlformats.org/markup-compatibility/2006">
              <mc:Choice xmlns:v="urn:schemas-microsoft-com:vml" Requires="v">
                <p:oleObj r:id="rId6" imgW="3907875" imgH="3907875" progId="Excel.Chart.8">
                  <p:embed/>
                </p:oleObj>
              </mc:Choice>
              <mc:Fallback>
                <p:oleObj r:id="rId6" imgW="3907875" imgH="3907875" progId="Excel.Chart.8">
                  <p:embed/>
                  <p:pic>
                    <p:nvPicPr>
                      <p:cNvPr id="26" name="Object 25"/>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26000" y="2082800"/>
                        <a:ext cx="3911600" cy="391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7" name="TextBox 2"/>
          <p:cNvSpPr txBox="1">
            <a:spLocks noChangeArrowheads="1"/>
          </p:cNvSpPr>
          <p:nvPr/>
        </p:nvSpPr>
        <p:spPr bwMode="auto">
          <a:xfrm>
            <a:off x="1028700" y="990600"/>
            <a:ext cx="2857500" cy="508000"/>
          </a:xfrm>
          <a:prstGeom prst="rect">
            <a:avLst/>
          </a:prstGeom>
          <a:noFill/>
          <a:ln w="9525">
            <a:noFill/>
            <a:miter lim="800000"/>
            <a:headEnd/>
            <a:tailEnd/>
          </a:ln>
        </p:spPr>
        <p:txBody>
          <a:bodyPr>
            <a:spAutoFit/>
          </a:bodyPr>
          <a:lstStyle/>
          <a:p>
            <a:pPr algn="ctr"/>
            <a:r>
              <a:rPr lang="en-US" sz="1600" b="1" dirty="0">
                <a:latin typeface="Calibri" pitchFamily="34" charset="0"/>
              </a:rPr>
              <a:t>NOx Emissions</a:t>
            </a:r>
          </a:p>
          <a:p>
            <a:pPr algn="ctr"/>
            <a:r>
              <a:rPr lang="en-US" sz="1100" b="1" dirty="0">
                <a:latin typeface="Calibri" pitchFamily="34" charset="0"/>
              </a:rPr>
              <a:t>(</a:t>
            </a:r>
            <a:r>
              <a:rPr lang="en-US" sz="1100" b="1" dirty="0" err="1">
                <a:latin typeface="Calibri" pitchFamily="34" charset="0"/>
              </a:rPr>
              <a:t>gm</a:t>
            </a:r>
            <a:r>
              <a:rPr lang="en-US" sz="1100" b="1" dirty="0">
                <a:latin typeface="Calibri" pitchFamily="34" charset="0"/>
              </a:rPr>
              <a:t>/mile)</a:t>
            </a:r>
          </a:p>
        </p:txBody>
      </p:sp>
      <p:sp>
        <p:nvSpPr>
          <p:cNvPr id="28" name="TextBox 17"/>
          <p:cNvSpPr txBox="1">
            <a:spLocks noChangeArrowheads="1"/>
          </p:cNvSpPr>
          <p:nvPr/>
        </p:nvSpPr>
        <p:spPr bwMode="auto">
          <a:xfrm>
            <a:off x="5583238" y="1262063"/>
            <a:ext cx="2857500" cy="508000"/>
          </a:xfrm>
          <a:prstGeom prst="rect">
            <a:avLst/>
          </a:prstGeom>
          <a:noFill/>
          <a:ln w="9525">
            <a:noFill/>
            <a:miter lim="800000"/>
            <a:headEnd/>
            <a:tailEnd/>
          </a:ln>
        </p:spPr>
        <p:txBody>
          <a:bodyPr>
            <a:spAutoFit/>
          </a:bodyPr>
          <a:lstStyle/>
          <a:p>
            <a:pPr algn="ctr"/>
            <a:r>
              <a:rPr lang="en-US" sz="1600" b="1" dirty="0">
                <a:latin typeface="Calibri" pitchFamily="34" charset="0"/>
              </a:rPr>
              <a:t>Particulate Emissions</a:t>
            </a:r>
          </a:p>
          <a:p>
            <a:pPr algn="ctr"/>
            <a:r>
              <a:rPr lang="en-US" sz="1100" b="1" dirty="0">
                <a:latin typeface="Calibri" pitchFamily="34" charset="0"/>
              </a:rPr>
              <a:t>(</a:t>
            </a:r>
            <a:r>
              <a:rPr lang="en-US" sz="1100" b="1" dirty="0" err="1">
                <a:latin typeface="Calibri" pitchFamily="34" charset="0"/>
              </a:rPr>
              <a:t>gm</a:t>
            </a:r>
            <a:r>
              <a:rPr lang="en-US" sz="1100" b="1" dirty="0">
                <a:latin typeface="Calibri" pitchFamily="34" charset="0"/>
              </a:rPr>
              <a:t>/mile)</a:t>
            </a:r>
          </a:p>
        </p:txBody>
      </p:sp>
    </p:spTree>
    <p:extLst>
      <p:ext uri="{BB962C8B-B14F-4D97-AF65-F5344CB8AC3E}">
        <p14:creationId xmlns:p14="http://schemas.microsoft.com/office/powerpoint/2010/main" val="13386818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57400" y="0"/>
            <a:ext cx="7086600" cy="609600"/>
          </a:xfrm>
          <a:prstGeom prst="rect">
            <a:avLst/>
          </a:prstGeom>
          <a:solidFill>
            <a:srgbClr val="008000"/>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n-US" altLang="en-US" sz="2000" b="1" dirty="0"/>
              <a:t>EnerBurn Effect On Diesel Particulate Filters</a:t>
            </a:r>
            <a:endParaRPr lang="en-US" sz="2000" b="1" dirty="0">
              <a:solidFill>
                <a:schemeClr val="bg1"/>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62800" y="6235824"/>
            <a:ext cx="1981200" cy="609600"/>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9748"/>
            <a:ext cx="2057400" cy="599852"/>
          </a:xfrm>
          <a:prstGeom prst="rect">
            <a:avLst/>
          </a:prstGeom>
        </p:spPr>
      </p:pic>
      <p:sp>
        <p:nvSpPr>
          <p:cNvPr id="9" name="Rectangle 8"/>
          <p:cNvSpPr/>
          <p:nvPr/>
        </p:nvSpPr>
        <p:spPr>
          <a:xfrm>
            <a:off x="0" y="6235824"/>
            <a:ext cx="7053130" cy="609600"/>
          </a:xfrm>
          <a:prstGeom prst="rect">
            <a:avLst/>
          </a:prstGeom>
          <a:solidFill>
            <a:srgbClr val="008000"/>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1200" b="1" i="1" dirty="0">
                <a:solidFill>
                  <a:schemeClr val="bg1"/>
                </a:solidFill>
              </a:rPr>
              <a:t>EnerTeck Chemical Corp. Suite 150 10701 Corporate Dr. Stafford, TX 77477 (281) 240-1787</a:t>
            </a:r>
          </a:p>
        </p:txBody>
      </p:sp>
      <p:sp>
        <p:nvSpPr>
          <p:cNvPr id="6" name="Rectangle 3"/>
          <p:cNvSpPr txBox="1">
            <a:spLocks noChangeArrowheads="1"/>
          </p:cNvSpPr>
          <p:nvPr/>
        </p:nvSpPr>
        <p:spPr>
          <a:xfrm>
            <a:off x="685800" y="1022412"/>
            <a:ext cx="7848600" cy="16002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lnSpc>
                <a:spcPct val="90000"/>
              </a:lnSpc>
            </a:pPr>
            <a:r>
              <a:rPr lang="en-US" altLang="en-US" sz="1800" dirty="0">
                <a:solidFill>
                  <a:schemeClr val="tx1"/>
                </a:solidFill>
              </a:rPr>
              <a:t>EnerBurn, due to its ability to promote a more complete fuel burn, is a highly effective technology to improve Diesel Particulate Filter performance. DP Filters are prone to have to re-generate themselves, this causes substantial equipment downtime which is financially unproductive, and in some applications (fracking et al) it is dangerous.</a:t>
            </a:r>
          </a:p>
        </p:txBody>
      </p:sp>
      <p:pic>
        <p:nvPicPr>
          <p:cNvPr id="3" name="Picture 2" descr="Untreated, dirty DP Filter&#10;&#10;&#10;Description automatically generated">
            <a:extLst>
              <a:ext uri="{FF2B5EF4-FFF2-40B4-BE49-F238E27FC236}">
                <a16:creationId xmlns:a16="http://schemas.microsoft.com/office/drawing/2014/main" id="{F2D43E38-3A7B-DABC-9F35-0C8D57C6347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38200" y="2500367"/>
            <a:ext cx="2133600" cy="1599273"/>
          </a:xfrm>
          <a:prstGeom prst="rect">
            <a:avLst/>
          </a:prstGeom>
        </p:spPr>
      </p:pic>
      <p:sp>
        <p:nvSpPr>
          <p:cNvPr id="5" name="TextBox 4">
            <a:extLst>
              <a:ext uri="{FF2B5EF4-FFF2-40B4-BE49-F238E27FC236}">
                <a16:creationId xmlns:a16="http://schemas.microsoft.com/office/drawing/2014/main" id="{5FF01D92-FE28-CECC-FAA1-C3E25590A09B}"/>
              </a:ext>
            </a:extLst>
          </p:cNvPr>
          <p:cNvSpPr txBox="1"/>
          <p:nvPr/>
        </p:nvSpPr>
        <p:spPr>
          <a:xfrm>
            <a:off x="838200" y="4114224"/>
            <a:ext cx="2133600" cy="230832"/>
          </a:xfrm>
          <a:prstGeom prst="rect">
            <a:avLst/>
          </a:prstGeom>
          <a:noFill/>
        </p:spPr>
        <p:txBody>
          <a:bodyPr wrap="square" rtlCol="0">
            <a:spAutoFit/>
          </a:bodyPr>
          <a:lstStyle/>
          <a:p>
            <a:pPr algn="ctr"/>
            <a:r>
              <a:rPr lang="en-US" sz="900" dirty="0"/>
              <a:t>Untreated DP Filter</a:t>
            </a:r>
          </a:p>
        </p:txBody>
      </p:sp>
      <p:pic>
        <p:nvPicPr>
          <p:cNvPr id="12" name="Picture 11">
            <a:extLst>
              <a:ext uri="{FF2B5EF4-FFF2-40B4-BE49-F238E27FC236}">
                <a16:creationId xmlns:a16="http://schemas.microsoft.com/office/drawing/2014/main" id="{14691D00-E1FB-9E3B-DD92-B6F5DC05EA1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38200" y="4390208"/>
            <a:ext cx="2133600" cy="1600200"/>
          </a:xfrm>
          <a:prstGeom prst="rect">
            <a:avLst/>
          </a:prstGeom>
        </p:spPr>
      </p:pic>
      <p:sp>
        <p:nvSpPr>
          <p:cNvPr id="13" name="TextBox 12">
            <a:extLst>
              <a:ext uri="{FF2B5EF4-FFF2-40B4-BE49-F238E27FC236}">
                <a16:creationId xmlns:a16="http://schemas.microsoft.com/office/drawing/2014/main" id="{D866EC18-9A9A-C2FD-D67E-9C38D901B84B}"/>
              </a:ext>
            </a:extLst>
          </p:cNvPr>
          <p:cNvSpPr txBox="1"/>
          <p:nvPr/>
        </p:nvSpPr>
        <p:spPr>
          <a:xfrm>
            <a:off x="829887" y="5990408"/>
            <a:ext cx="2133600" cy="230832"/>
          </a:xfrm>
          <a:prstGeom prst="rect">
            <a:avLst/>
          </a:prstGeom>
          <a:noFill/>
        </p:spPr>
        <p:txBody>
          <a:bodyPr wrap="square" rtlCol="0">
            <a:spAutoFit/>
          </a:bodyPr>
          <a:lstStyle/>
          <a:p>
            <a:pPr algn="ctr"/>
            <a:r>
              <a:rPr lang="en-US" sz="900" dirty="0"/>
              <a:t>DP Filter treated for 3 months</a:t>
            </a:r>
          </a:p>
        </p:txBody>
      </p:sp>
      <p:pic>
        <p:nvPicPr>
          <p:cNvPr id="15" name="Picture 14" descr="A picture containing tiled&#10;&#10;Description automatically generated">
            <a:extLst>
              <a:ext uri="{FF2B5EF4-FFF2-40B4-BE49-F238E27FC236}">
                <a16:creationId xmlns:a16="http://schemas.microsoft.com/office/drawing/2014/main" id="{7878B05E-B801-2F7D-A157-E6CA51732FF3}"/>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962400" y="2500367"/>
            <a:ext cx="3200400" cy="2400300"/>
          </a:xfrm>
          <a:prstGeom prst="rect">
            <a:avLst/>
          </a:prstGeom>
        </p:spPr>
      </p:pic>
      <p:sp>
        <p:nvSpPr>
          <p:cNvPr id="16" name="TextBox 15">
            <a:extLst>
              <a:ext uri="{FF2B5EF4-FFF2-40B4-BE49-F238E27FC236}">
                <a16:creationId xmlns:a16="http://schemas.microsoft.com/office/drawing/2014/main" id="{F384E472-C1E6-E9BF-5408-E090251B0DFD}"/>
              </a:ext>
            </a:extLst>
          </p:cNvPr>
          <p:cNvSpPr txBox="1"/>
          <p:nvPr/>
        </p:nvSpPr>
        <p:spPr>
          <a:xfrm>
            <a:off x="3962400" y="5105400"/>
            <a:ext cx="3200400" cy="507831"/>
          </a:xfrm>
          <a:prstGeom prst="rect">
            <a:avLst/>
          </a:prstGeom>
          <a:noFill/>
        </p:spPr>
        <p:txBody>
          <a:bodyPr wrap="square" rtlCol="0">
            <a:spAutoFit/>
          </a:bodyPr>
          <a:lstStyle/>
          <a:p>
            <a:pPr algn="ctr"/>
            <a:r>
              <a:rPr lang="en-US" sz="900" dirty="0"/>
              <a:t>Close up view of clean filter after 3 months of EnerBurn use and ZERO re-gens in that period! This filter was on a fracking pressure pumper that runs 24/7.</a:t>
            </a:r>
          </a:p>
        </p:txBody>
      </p:sp>
    </p:spTree>
    <p:extLst>
      <p:ext uri="{BB962C8B-B14F-4D97-AF65-F5344CB8AC3E}">
        <p14:creationId xmlns:p14="http://schemas.microsoft.com/office/powerpoint/2010/main" val="32198761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57400" y="0"/>
            <a:ext cx="7086600" cy="609600"/>
          </a:xfrm>
          <a:prstGeom prst="rect">
            <a:avLst/>
          </a:prstGeom>
          <a:solidFill>
            <a:srgbClr val="008000"/>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n-US" altLang="en-US" sz="2000" b="1" dirty="0"/>
              <a:t>EnerBurn Effect on Cylinder Pressure as a Function of Crank Angle</a:t>
            </a:r>
            <a:endParaRPr lang="en-US" sz="2000" b="1" dirty="0">
              <a:solidFill>
                <a:schemeClr val="bg1"/>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62800" y="6235824"/>
            <a:ext cx="1981200" cy="609600"/>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9748"/>
            <a:ext cx="2057400" cy="599852"/>
          </a:xfrm>
          <a:prstGeom prst="rect">
            <a:avLst/>
          </a:prstGeom>
        </p:spPr>
      </p:pic>
      <p:sp>
        <p:nvSpPr>
          <p:cNvPr id="9" name="Rectangle 8"/>
          <p:cNvSpPr/>
          <p:nvPr/>
        </p:nvSpPr>
        <p:spPr>
          <a:xfrm>
            <a:off x="0" y="6235824"/>
            <a:ext cx="7053130" cy="609600"/>
          </a:xfrm>
          <a:prstGeom prst="rect">
            <a:avLst/>
          </a:prstGeom>
          <a:solidFill>
            <a:srgbClr val="008000"/>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1200" b="1" i="1" dirty="0">
                <a:solidFill>
                  <a:schemeClr val="bg1"/>
                </a:solidFill>
              </a:rPr>
              <a:t>EnerTeck Chemical Corp. Suite 150 10701 Corporate Dr. Stafford, TX 77477 (281) 240-1787</a:t>
            </a:r>
          </a:p>
        </p:txBody>
      </p:sp>
      <p:sp>
        <p:nvSpPr>
          <p:cNvPr id="6" name="Rectangle 3"/>
          <p:cNvSpPr txBox="1">
            <a:spLocks noChangeArrowheads="1"/>
          </p:cNvSpPr>
          <p:nvPr/>
        </p:nvSpPr>
        <p:spPr>
          <a:xfrm>
            <a:off x="685800" y="1022412"/>
            <a:ext cx="7848600" cy="1600200"/>
          </a:xfrm>
          <a:prstGeom prst="rect">
            <a:avLst/>
          </a:prstGeom>
        </p:spPr>
        <p:txBody>
          <a:bodyPr vert="horz" lIns="91440" tIns="45720" rIns="91440" bIns="45720" rtlCol="0">
            <a:normAutofit fontScale="62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l">
              <a:lnSpc>
                <a:spcPct val="90000"/>
              </a:lnSpc>
              <a:buFont typeface="Arial" panose="020B0604020202020204" pitchFamily="34" charset="0"/>
              <a:buChar char="•"/>
            </a:pPr>
            <a:r>
              <a:rPr lang="en-US" altLang="en-US" dirty="0"/>
              <a:t>The rate of fuel combustion is increased as the flame front reaches the wall at 5-7° after TDC.</a:t>
            </a:r>
          </a:p>
          <a:p>
            <a:pPr marL="457200" indent="-457200" algn="l">
              <a:lnSpc>
                <a:spcPct val="90000"/>
              </a:lnSpc>
              <a:buFont typeface="Arial" panose="020B0604020202020204" pitchFamily="34" charset="0"/>
              <a:buChar char="•"/>
            </a:pPr>
            <a:r>
              <a:rPr lang="en-US" altLang="en-US" dirty="0"/>
              <a:t>The catalytic wall effect allows for more complete combustion earlier in the combustion cycle.</a:t>
            </a:r>
          </a:p>
          <a:p>
            <a:pPr marL="457200" indent="-457200" algn="l">
              <a:lnSpc>
                <a:spcPct val="90000"/>
              </a:lnSpc>
              <a:buFont typeface="Arial" panose="020B0604020202020204" pitchFamily="34" charset="0"/>
              <a:buChar char="•"/>
            </a:pPr>
            <a:r>
              <a:rPr lang="en-US" altLang="en-US" dirty="0"/>
              <a:t>Maximum cylinder pressure is reduced.</a:t>
            </a:r>
          </a:p>
          <a:p>
            <a:pPr marL="457200" indent="-457200" algn="l">
              <a:lnSpc>
                <a:spcPct val="90000"/>
              </a:lnSpc>
              <a:buFont typeface="Arial" panose="020B0604020202020204" pitchFamily="34" charset="0"/>
              <a:buChar char="•"/>
            </a:pPr>
            <a:r>
              <a:rPr lang="en-US" altLang="en-US" dirty="0">
                <a:solidFill>
                  <a:schemeClr val="tx1"/>
                </a:solidFill>
              </a:rPr>
              <a:t>Electronic fuel injection</a:t>
            </a:r>
          </a:p>
        </p:txBody>
      </p:sp>
      <p:graphicFrame>
        <p:nvGraphicFramePr>
          <p:cNvPr id="10" name="Object 4"/>
          <p:cNvGraphicFramePr>
            <a:graphicFrameLocks noChangeAspect="1"/>
          </p:cNvGraphicFramePr>
          <p:nvPr/>
        </p:nvGraphicFramePr>
        <p:xfrm>
          <a:off x="1371600" y="2438400"/>
          <a:ext cx="6153150" cy="3352800"/>
        </p:xfrm>
        <a:graphic>
          <a:graphicData uri="http://schemas.openxmlformats.org/presentationml/2006/ole">
            <mc:AlternateContent xmlns:mc="http://schemas.openxmlformats.org/markup-compatibility/2006">
              <mc:Choice xmlns:v="urn:schemas-microsoft-com:vml" Requires="v">
                <p:oleObj name="Chart" r:id="rId4" imgW="7772535" imgH="5648199" progId="MSGraph.Chart.8">
                  <p:embed/>
                </p:oleObj>
              </mc:Choice>
              <mc:Fallback>
                <p:oleObj name="Chart" r:id="rId4" imgW="7772535" imgH="5648199" progId="MSGraph.Chart.8">
                  <p:embed/>
                  <p:pic>
                    <p:nvPicPr>
                      <p:cNvPr id="1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71600" y="2438400"/>
                        <a:ext cx="6153150" cy="33528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633099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57400" y="0"/>
            <a:ext cx="7086600" cy="609600"/>
          </a:xfrm>
          <a:prstGeom prst="rect">
            <a:avLst/>
          </a:prstGeom>
          <a:solidFill>
            <a:srgbClr val="008000"/>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000" b="1" dirty="0">
                <a:solidFill>
                  <a:schemeClr val="bg1"/>
                </a:solidFill>
              </a:rPr>
              <a:t>Corporate Mandate</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62800" y="6235824"/>
            <a:ext cx="1981200" cy="609600"/>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9748"/>
            <a:ext cx="2057400" cy="599852"/>
          </a:xfrm>
          <a:prstGeom prst="rect">
            <a:avLst/>
          </a:prstGeom>
        </p:spPr>
      </p:pic>
      <p:sp>
        <p:nvSpPr>
          <p:cNvPr id="9" name="Rectangle 8"/>
          <p:cNvSpPr/>
          <p:nvPr/>
        </p:nvSpPr>
        <p:spPr>
          <a:xfrm>
            <a:off x="0" y="6235824"/>
            <a:ext cx="7053130" cy="609600"/>
          </a:xfrm>
          <a:prstGeom prst="rect">
            <a:avLst/>
          </a:prstGeom>
          <a:solidFill>
            <a:srgbClr val="008000"/>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1200" b="1" i="1" dirty="0">
                <a:solidFill>
                  <a:schemeClr val="bg1"/>
                </a:solidFill>
              </a:rPr>
              <a:t>EnerTeck Chemical Corp. Suite 150 10701 Corporate Dr. Stafford, TX 77477 (281) 240-1787</a:t>
            </a:r>
          </a:p>
        </p:txBody>
      </p:sp>
      <p:sp>
        <p:nvSpPr>
          <p:cNvPr id="3" name="TextBox 2"/>
          <p:cNvSpPr txBox="1"/>
          <p:nvPr/>
        </p:nvSpPr>
        <p:spPr>
          <a:xfrm>
            <a:off x="533400" y="990600"/>
            <a:ext cx="8229600" cy="2954655"/>
          </a:xfrm>
          <a:prstGeom prst="rect">
            <a:avLst/>
          </a:prstGeom>
          <a:noFill/>
        </p:spPr>
        <p:txBody>
          <a:bodyPr wrap="square" rtlCol="0">
            <a:spAutoFit/>
          </a:bodyPr>
          <a:lstStyle/>
          <a:p>
            <a:r>
              <a:rPr lang="en-US" sz="2000" b="1" i="1" dirty="0"/>
              <a:t>Enerteck Chemical seeks to promote more efficient diesel fuel consumption and control of the associated emissions from that process through the application of their products.</a:t>
            </a:r>
          </a:p>
          <a:p>
            <a:endParaRPr lang="en-US" dirty="0"/>
          </a:p>
          <a:p>
            <a:r>
              <a:rPr lang="en-US" dirty="0"/>
              <a:t>The company has two primary products, </a:t>
            </a:r>
            <a:r>
              <a:rPr lang="en-US" b="1" i="1" dirty="0"/>
              <a:t>EnerBurn® </a:t>
            </a:r>
            <a:r>
              <a:rPr lang="en-US" dirty="0"/>
              <a:t>Diesel Fuel Catalyst and </a:t>
            </a:r>
            <a:r>
              <a:rPr lang="en-US" b="1" i="1" dirty="0"/>
              <a:t>Prohibit™</a:t>
            </a:r>
            <a:endParaRPr lang="en-US" dirty="0"/>
          </a:p>
          <a:p>
            <a:endParaRPr lang="en-US" dirty="0"/>
          </a:p>
          <a:p>
            <a:r>
              <a:rPr lang="en-US" b="1" i="1" dirty="0"/>
              <a:t>EnerBurn® </a:t>
            </a:r>
            <a:r>
              <a:rPr lang="en-US" dirty="0"/>
              <a:t>is a proven diesel fuel catalyst whose primary benefits are;</a:t>
            </a:r>
          </a:p>
          <a:p>
            <a:pPr marL="742950" lvl="1" indent="-285750">
              <a:buFont typeface="Wingdings" pitchFamily="2" charset="2"/>
              <a:buChar char="Ø"/>
            </a:pPr>
            <a:r>
              <a:rPr lang="en-US" dirty="0"/>
              <a:t>Improvement in fuel efficiency</a:t>
            </a:r>
          </a:p>
          <a:p>
            <a:pPr marL="742950" lvl="1" indent="-285750">
              <a:buFont typeface="Wingdings" pitchFamily="2" charset="2"/>
              <a:buChar char="Ø"/>
            </a:pPr>
            <a:r>
              <a:rPr lang="en-US" dirty="0"/>
              <a:t>Reduction in emissions</a:t>
            </a:r>
          </a:p>
          <a:p>
            <a:pPr marL="742950" lvl="1" indent="-285750">
              <a:buFont typeface="Wingdings" pitchFamily="2" charset="2"/>
              <a:buChar char="Ø"/>
            </a:pPr>
            <a:r>
              <a:rPr lang="en-US" dirty="0"/>
              <a:t>Prolonged useful life of equipment</a:t>
            </a:r>
          </a:p>
        </p:txBody>
      </p:sp>
      <p:sp>
        <p:nvSpPr>
          <p:cNvPr id="5" name="TextBox 4"/>
          <p:cNvSpPr txBox="1"/>
          <p:nvPr/>
        </p:nvSpPr>
        <p:spPr>
          <a:xfrm>
            <a:off x="571500" y="4267200"/>
            <a:ext cx="8153400" cy="1477328"/>
          </a:xfrm>
          <a:prstGeom prst="rect">
            <a:avLst/>
          </a:prstGeom>
          <a:noFill/>
        </p:spPr>
        <p:txBody>
          <a:bodyPr wrap="square" rtlCol="0">
            <a:spAutoFit/>
          </a:bodyPr>
          <a:lstStyle/>
          <a:p>
            <a:r>
              <a:rPr lang="en-US" b="1" i="1" dirty="0"/>
              <a:t>Prohibit™</a:t>
            </a:r>
            <a:r>
              <a:rPr lang="en-US" dirty="0"/>
              <a:t> is a new product whose primary benefit is to promote a more complete fuel burn and at a lower temperature to reduce the need for active filter re-generation in existing DPF (Diesel Particulate Filter) technology. Using Prohibit will virtually eliminate equipment downtime for DPF regeneration.</a:t>
            </a:r>
          </a:p>
          <a:p>
            <a:endParaRPr lang="en-US" dirty="0"/>
          </a:p>
        </p:txBody>
      </p:sp>
    </p:spTree>
    <p:extLst>
      <p:ext uri="{BB962C8B-B14F-4D97-AF65-F5344CB8AC3E}">
        <p14:creationId xmlns:p14="http://schemas.microsoft.com/office/powerpoint/2010/main" val="19700353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57400" y="0"/>
            <a:ext cx="7086600" cy="609600"/>
          </a:xfrm>
          <a:prstGeom prst="rect">
            <a:avLst/>
          </a:prstGeom>
          <a:solidFill>
            <a:srgbClr val="008000"/>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000" b="1" dirty="0">
                <a:solidFill>
                  <a:schemeClr val="bg1"/>
                </a:solidFill>
              </a:rPr>
              <a:t>EnerBurn® Diesel Fuel Catalyst Development</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62800" y="6235824"/>
            <a:ext cx="1981200" cy="609600"/>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9748"/>
            <a:ext cx="2057400" cy="599852"/>
          </a:xfrm>
          <a:prstGeom prst="rect">
            <a:avLst/>
          </a:prstGeom>
        </p:spPr>
      </p:pic>
      <p:sp>
        <p:nvSpPr>
          <p:cNvPr id="9" name="Rectangle 8"/>
          <p:cNvSpPr/>
          <p:nvPr/>
        </p:nvSpPr>
        <p:spPr>
          <a:xfrm>
            <a:off x="0" y="6235824"/>
            <a:ext cx="7053130" cy="609600"/>
          </a:xfrm>
          <a:prstGeom prst="rect">
            <a:avLst/>
          </a:prstGeom>
          <a:solidFill>
            <a:srgbClr val="008000"/>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1200" b="1" i="1" dirty="0">
                <a:solidFill>
                  <a:schemeClr val="bg1"/>
                </a:solidFill>
              </a:rPr>
              <a:t>EnerTeck Chemical Corp. Suite 150 10701 Corporate Dr. Stafford, TX 77477 (281) 240-1787</a:t>
            </a:r>
          </a:p>
        </p:txBody>
      </p:sp>
      <p:sp>
        <p:nvSpPr>
          <p:cNvPr id="3" name="TextBox 2"/>
          <p:cNvSpPr txBox="1"/>
          <p:nvPr/>
        </p:nvSpPr>
        <p:spPr>
          <a:xfrm>
            <a:off x="914400" y="1167209"/>
            <a:ext cx="7315200" cy="5078313"/>
          </a:xfrm>
          <a:prstGeom prst="rect">
            <a:avLst/>
          </a:prstGeom>
          <a:noFill/>
        </p:spPr>
        <p:txBody>
          <a:bodyPr wrap="square" rtlCol="0">
            <a:spAutoFit/>
          </a:bodyPr>
          <a:lstStyle/>
          <a:p>
            <a:r>
              <a:rPr lang="en-US" b="1" i="1" dirty="0"/>
              <a:t>EnerBurn® </a:t>
            </a:r>
            <a:r>
              <a:rPr lang="en-US" dirty="0"/>
              <a:t>is the registered name of the product by Enerteck Corporation but the chemical catalyst was originally developed by Esso Labs (now Exxon Chemical) in the 1980’s as </a:t>
            </a:r>
            <a:r>
              <a:rPr lang="en-US" dirty="0" err="1"/>
              <a:t>Catane</a:t>
            </a:r>
            <a:r>
              <a:rPr lang="en-US" dirty="0"/>
              <a:t> and certified by the EPA. The product was marketed in the 1990’s by a joint venture between Exxon Chemical and Nalco Chemical as EnerBurn. Low oil prices forced the joint venture to put the product on the backburner and Enerteck bought the formula and the rights to the product in 2007.</a:t>
            </a:r>
          </a:p>
          <a:p>
            <a:endParaRPr lang="en-US" b="1" i="1" dirty="0"/>
          </a:p>
          <a:p>
            <a:r>
              <a:rPr lang="en-US" b="1" i="1" dirty="0"/>
              <a:t>EnerBurn </a:t>
            </a:r>
            <a:r>
              <a:rPr lang="en-US" dirty="0"/>
              <a:t>is registered with the EPA as a diesel fuel performance catalyst. The registration letter can be read </a:t>
            </a:r>
            <a:r>
              <a:rPr lang="en-US" dirty="0">
                <a:hlinkClick r:id="rId4"/>
              </a:rPr>
              <a:t>here</a:t>
            </a:r>
            <a:r>
              <a:rPr lang="en-US" dirty="0"/>
              <a:t>. </a:t>
            </a:r>
          </a:p>
          <a:p>
            <a:endParaRPr lang="en-US" dirty="0"/>
          </a:p>
          <a:p>
            <a:r>
              <a:rPr lang="en-US" b="1" i="1" dirty="0"/>
              <a:t>EnerBurn </a:t>
            </a:r>
            <a:r>
              <a:rPr lang="en-US" dirty="0"/>
              <a:t>has been proven effective in increasing the efficiency of all types of diesel engines and in a multitude of applications. Use of the Enerburn technology will substantially improve the financial performance metrics of your equipment.</a:t>
            </a:r>
          </a:p>
          <a:p>
            <a:endParaRPr lang="en-US" dirty="0"/>
          </a:p>
          <a:p>
            <a:endParaRPr lang="en-US" dirty="0"/>
          </a:p>
          <a:p>
            <a:endParaRPr lang="en-US" dirty="0"/>
          </a:p>
        </p:txBody>
      </p:sp>
    </p:spTree>
    <p:extLst>
      <p:ext uri="{BB962C8B-B14F-4D97-AF65-F5344CB8AC3E}">
        <p14:creationId xmlns:p14="http://schemas.microsoft.com/office/powerpoint/2010/main" val="686410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57400" y="0"/>
            <a:ext cx="7086600" cy="609600"/>
          </a:xfrm>
          <a:prstGeom prst="rect">
            <a:avLst/>
          </a:prstGeom>
          <a:solidFill>
            <a:srgbClr val="008000"/>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000" b="1" dirty="0">
                <a:solidFill>
                  <a:schemeClr val="bg1"/>
                </a:solidFill>
              </a:rPr>
              <a:t>EnerBurn® Diesel Fuel Catalyst</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62800" y="6235824"/>
            <a:ext cx="1981200" cy="609600"/>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9748"/>
            <a:ext cx="2057400" cy="599852"/>
          </a:xfrm>
          <a:prstGeom prst="rect">
            <a:avLst/>
          </a:prstGeom>
        </p:spPr>
      </p:pic>
      <p:sp>
        <p:nvSpPr>
          <p:cNvPr id="9" name="Rectangle 8"/>
          <p:cNvSpPr/>
          <p:nvPr/>
        </p:nvSpPr>
        <p:spPr>
          <a:xfrm>
            <a:off x="0" y="6235824"/>
            <a:ext cx="7053130" cy="609600"/>
          </a:xfrm>
          <a:prstGeom prst="rect">
            <a:avLst/>
          </a:prstGeom>
          <a:solidFill>
            <a:srgbClr val="008000"/>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1200" b="1" i="1" dirty="0">
                <a:solidFill>
                  <a:schemeClr val="bg1"/>
                </a:solidFill>
              </a:rPr>
              <a:t>EnerTeck Chemical Corp. Suite 150 10701 Corporate Dr. Stafford, TX 77477 (281) 240-1787</a:t>
            </a:r>
          </a:p>
        </p:txBody>
      </p:sp>
      <p:sp>
        <p:nvSpPr>
          <p:cNvPr id="3" name="TextBox 2"/>
          <p:cNvSpPr txBox="1"/>
          <p:nvPr/>
        </p:nvSpPr>
        <p:spPr>
          <a:xfrm>
            <a:off x="838200" y="1371600"/>
            <a:ext cx="7315200" cy="3970318"/>
          </a:xfrm>
          <a:prstGeom prst="rect">
            <a:avLst/>
          </a:prstGeom>
          <a:noFill/>
        </p:spPr>
        <p:txBody>
          <a:bodyPr wrap="square" rtlCol="0">
            <a:spAutoFit/>
          </a:bodyPr>
          <a:lstStyle/>
          <a:p>
            <a:r>
              <a:rPr lang="en-US" b="1" i="1" dirty="0"/>
              <a:t>EnerBurn® </a:t>
            </a:r>
            <a:r>
              <a:rPr lang="en-US" dirty="0"/>
              <a:t>has been proven successful in a variety of industrial applications through field testing of equipment under live conditions. Proving a technology while it is in use in the equipment’s normal course of use is vital to proving the benefits to the customer.</a:t>
            </a:r>
          </a:p>
          <a:p>
            <a:endParaRPr lang="en-US" dirty="0"/>
          </a:p>
          <a:p>
            <a:r>
              <a:rPr lang="en-US" dirty="0"/>
              <a:t>We currently have customers using </a:t>
            </a:r>
            <a:r>
              <a:rPr lang="en-US" b="1" i="1" dirty="0"/>
              <a:t>EnerBurn® </a:t>
            </a:r>
            <a:r>
              <a:rPr lang="en-US" dirty="0"/>
              <a:t>to reduce their fuel consumption and control their emission output in the following industries.</a:t>
            </a:r>
          </a:p>
          <a:p>
            <a:pPr marL="742950" lvl="1" indent="-285750">
              <a:buFont typeface="Wingdings" pitchFamily="2" charset="2"/>
              <a:buChar char="Ø"/>
            </a:pPr>
            <a:r>
              <a:rPr lang="en-US" dirty="0"/>
              <a:t>Inland Marine Towing</a:t>
            </a:r>
          </a:p>
          <a:p>
            <a:pPr marL="742950" lvl="1" indent="-285750">
              <a:buFont typeface="Wingdings" pitchFamily="2" charset="2"/>
              <a:buChar char="Ø"/>
            </a:pPr>
            <a:r>
              <a:rPr lang="en-US" dirty="0"/>
              <a:t>Ocean Marine Towing</a:t>
            </a:r>
          </a:p>
          <a:p>
            <a:pPr marL="742950" lvl="1" indent="-285750">
              <a:buFont typeface="Wingdings" pitchFamily="2" charset="2"/>
              <a:buChar char="Ø"/>
            </a:pPr>
            <a:r>
              <a:rPr lang="en-US" dirty="0"/>
              <a:t>Marine Container Shipping</a:t>
            </a:r>
          </a:p>
          <a:p>
            <a:pPr marL="742950" lvl="1" indent="-285750">
              <a:buFont typeface="Wingdings" pitchFamily="2" charset="2"/>
              <a:buChar char="Ø"/>
            </a:pPr>
            <a:r>
              <a:rPr lang="en-US" dirty="0"/>
              <a:t>Oil Field Services</a:t>
            </a:r>
          </a:p>
          <a:p>
            <a:pPr marL="742950" lvl="1" indent="-285750">
              <a:buFont typeface="Wingdings" pitchFamily="2" charset="2"/>
              <a:buChar char="Ø"/>
            </a:pPr>
            <a:r>
              <a:rPr lang="en-US" dirty="0"/>
              <a:t>Heavy Duty Construction</a:t>
            </a:r>
          </a:p>
          <a:p>
            <a:pPr marL="742950" lvl="1" indent="-285750">
              <a:buFont typeface="Wingdings" pitchFamily="2" charset="2"/>
              <a:buChar char="Ø"/>
            </a:pPr>
            <a:r>
              <a:rPr lang="en-US" dirty="0"/>
              <a:t>Short Haul Railroad</a:t>
            </a:r>
          </a:p>
          <a:p>
            <a:pPr marL="742950" lvl="1" indent="-285750">
              <a:buFont typeface="Wingdings" pitchFamily="2" charset="2"/>
              <a:buChar char="Ø"/>
            </a:pPr>
            <a:r>
              <a:rPr lang="en-US" dirty="0"/>
              <a:t>Diesel Fueled Electricity Generators</a:t>
            </a:r>
          </a:p>
        </p:txBody>
      </p:sp>
    </p:spTree>
    <p:extLst>
      <p:ext uri="{BB962C8B-B14F-4D97-AF65-F5344CB8AC3E}">
        <p14:creationId xmlns:p14="http://schemas.microsoft.com/office/powerpoint/2010/main" val="22534837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57400" y="0"/>
            <a:ext cx="7086600" cy="609600"/>
          </a:xfrm>
          <a:prstGeom prst="rect">
            <a:avLst/>
          </a:prstGeom>
          <a:solidFill>
            <a:srgbClr val="008000"/>
          </a:solidFill>
        </p:spPr>
        <p:style>
          <a:lnRef idx="1">
            <a:schemeClr val="accent3"/>
          </a:lnRef>
          <a:fillRef idx="3">
            <a:schemeClr val="accent3"/>
          </a:fillRef>
          <a:effectRef idx="2">
            <a:schemeClr val="accent3"/>
          </a:effectRef>
          <a:fontRef idx="minor">
            <a:schemeClr val="lt1"/>
          </a:fontRef>
        </p:style>
        <p:txBody>
          <a:bodyPr anchor="ctr"/>
          <a:lstStyle/>
          <a:p>
            <a:pPr algn="ctr" fontAlgn="auto">
              <a:spcBef>
                <a:spcPts val="0"/>
              </a:spcBef>
              <a:spcAft>
                <a:spcPts val="0"/>
              </a:spcAft>
              <a:defRPr/>
            </a:pPr>
            <a:r>
              <a:rPr lang="en-US" sz="2000" b="1" dirty="0"/>
              <a:t>How </a:t>
            </a:r>
            <a:r>
              <a:rPr lang="en-US" sz="2000" b="1" i="1" dirty="0"/>
              <a:t>EnerBurn® </a:t>
            </a:r>
            <a:r>
              <a:rPr lang="en-US" sz="2000" b="1" dirty="0"/>
              <a:t>Works</a:t>
            </a:r>
          </a:p>
        </p:txBody>
      </p:sp>
      <p:pic>
        <p:nvPicPr>
          <p:cNvPr id="23554" name="Picture 6"/>
          <p:cNvPicPr>
            <a:picLocks noChangeAspect="1"/>
          </p:cNvPicPr>
          <p:nvPr/>
        </p:nvPicPr>
        <p:blipFill>
          <a:blip r:embed="rId2" cstate="print"/>
          <a:srcRect/>
          <a:stretch>
            <a:fillRect/>
          </a:stretch>
        </p:blipFill>
        <p:spPr bwMode="auto">
          <a:xfrm>
            <a:off x="7162800" y="6235700"/>
            <a:ext cx="1981200" cy="609600"/>
          </a:xfrm>
          <a:prstGeom prst="rect">
            <a:avLst/>
          </a:prstGeom>
          <a:noFill/>
          <a:ln w="9525">
            <a:noFill/>
            <a:miter lim="800000"/>
            <a:headEnd/>
            <a:tailEnd/>
          </a:ln>
        </p:spPr>
      </p:pic>
      <p:pic>
        <p:nvPicPr>
          <p:cNvPr id="23555" name="Picture 7"/>
          <p:cNvPicPr>
            <a:picLocks noChangeAspect="1"/>
          </p:cNvPicPr>
          <p:nvPr/>
        </p:nvPicPr>
        <p:blipFill>
          <a:blip r:embed="rId3" cstate="print"/>
          <a:srcRect/>
          <a:stretch>
            <a:fillRect/>
          </a:stretch>
        </p:blipFill>
        <p:spPr bwMode="auto">
          <a:xfrm>
            <a:off x="0" y="9525"/>
            <a:ext cx="2057400" cy="600075"/>
          </a:xfrm>
          <a:prstGeom prst="rect">
            <a:avLst/>
          </a:prstGeom>
          <a:noFill/>
          <a:ln w="9525">
            <a:noFill/>
            <a:miter lim="800000"/>
            <a:headEnd/>
            <a:tailEnd/>
          </a:ln>
        </p:spPr>
      </p:pic>
      <p:sp>
        <p:nvSpPr>
          <p:cNvPr id="9" name="Rectangle 8"/>
          <p:cNvSpPr/>
          <p:nvPr/>
        </p:nvSpPr>
        <p:spPr>
          <a:xfrm>
            <a:off x="0" y="6235700"/>
            <a:ext cx="7053263" cy="609600"/>
          </a:xfrm>
          <a:prstGeom prst="rect">
            <a:avLst/>
          </a:prstGeom>
          <a:solidFill>
            <a:srgbClr val="008000"/>
          </a:solidFill>
        </p:spPr>
        <p:style>
          <a:lnRef idx="1">
            <a:schemeClr val="accent3"/>
          </a:lnRef>
          <a:fillRef idx="3">
            <a:schemeClr val="accent3"/>
          </a:fillRef>
          <a:effectRef idx="2">
            <a:schemeClr val="accent3"/>
          </a:effectRef>
          <a:fontRef idx="minor">
            <a:schemeClr val="lt1"/>
          </a:fontRef>
        </p:style>
        <p:txBody>
          <a:bodyPr anchor="ctr"/>
          <a:lstStyle/>
          <a:p>
            <a:pPr algn="ctr" fontAlgn="auto">
              <a:spcBef>
                <a:spcPts val="0"/>
              </a:spcBef>
              <a:spcAft>
                <a:spcPts val="0"/>
              </a:spcAft>
              <a:defRPr/>
            </a:pPr>
            <a:r>
              <a:rPr lang="en-US" sz="1100" i="1" dirty="0"/>
              <a:t>EnerTeck Chemical Corp. Suite 150 10701 Corporate Dr. Stafford, TX 77477 (281) 240-1787</a:t>
            </a:r>
          </a:p>
        </p:txBody>
      </p:sp>
      <p:sp>
        <p:nvSpPr>
          <p:cNvPr id="23557" name="TextBox 9"/>
          <p:cNvSpPr txBox="1">
            <a:spLocks noChangeArrowheads="1"/>
          </p:cNvSpPr>
          <p:nvPr/>
        </p:nvSpPr>
        <p:spPr bwMode="auto">
          <a:xfrm>
            <a:off x="838200" y="1981200"/>
            <a:ext cx="7391400" cy="369888"/>
          </a:xfrm>
          <a:prstGeom prst="rect">
            <a:avLst/>
          </a:prstGeom>
          <a:noFill/>
          <a:ln w="9525">
            <a:noFill/>
            <a:miter lim="800000"/>
            <a:headEnd/>
            <a:tailEnd/>
          </a:ln>
        </p:spPr>
        <p:txBody>
          <a:bodyPr>
            <a:spAutoFit/>
          </a:bodyPr>
          <a:lstStyle/>
          <a:p>
            <a:pPr marL="342900" indent="-342900">
              <a:buFont typeface="Calibri" pitchFamily="34" charset="0"/>
              <a:buAutoNum type="arabicPeriod"/>
            </a:pPr>
            <a:endParaRPr lang="en-US">
              <a:latin typeface="Calibri" pitchFamily="34" charset="0"/>
            </a:endParaRPr>
          </a:p>
        </p:txBody>
      </p:sp>
      <p:pic>
        <p:nvPicPr>
          <p:cNvPr id="23559" name="Picture 4" descr="Four-stroke diesel engine schematic"/>
          <p:cNvPicPr>
            <a:picLocks noChangeAspect="1" noChangeArrowheads="1"/>
          </p:cNvPicPr>
          <p:nvPr/>
        </p:nvPicPr>
        <p:blipFill>
          <a:blip r:embed="rId4" cstate="print"/>
          <a:srcRect/>
          <a:stretch>
            <a:fillRect/>
          </a:stretch>
        </p:blipFill>
        <p:spPr bwMode="auto">
          <a:xfrm>
            <a:off x="838200" y="4267200"/>
            <a:ext cx="2243138" cy="1703388"/>
          </a:xfrm>
          <a:prstGeom prst="rect">
            <a:avLst/>
          </a:prstGeom>
          <a:noFill/>
          <a:ln w="9525">
            <a:noFill/>
            <a:miter lim="800000"/>
            <a:headEnd/>
            <a:tailEnd/>
          </a:ln>
        </p:spPr>
      </p:pic>
      <p:pic>
        <p:nvPicPr>
          <p:cNvPr id="23560" name="Picture 8" descr="Four-stroke diesel engine schematicEnerBurn"/>
          <p:cNvPicPr>
            <a:picLocks noChangeAspect="1" noChangeArrowheads="1"/>
          </p:cNvPicPr>
          <p:nvPr/>
        </p:nvPicPr>
        <p:blipFill>
          <a:blip r:embed="rId5" cstate="print"/>
          <a:srcRect/>
          <a:stretch>
            <a:fillRect/>
          </a:stretch>
        </p:blipFill>
        <p:spPr bwMode="auto">
          <a:xfrm>
            <a:off x="6019800" y="4267200"/>
            <a:ext cx="2209800" cy="1703388"/>
          </a:xfrm>
          <a:prstGeom prst="rect">
            <a:avLst/>
          </a:prstGeom>
          <a:noFill/>
          <a:ln w="9525">
            <a:noFill/>
            <a:miter lim="800000"/>
            <a:headEnd/>
            <a:tailEnd/>
          </a:ln>
        </p:spPr>
      </p:pic>
      <p:sp>
        <p:nvSpPr>
          <p:cNvPr id="23561" name="Text Box 6"/>
          <p:cNvSpPr txBox="1">
            <a:spLocks noChangeArrowheads="1"/>
          </p:cNvSpPr>
          <p:nvPr/>
        </p:nvSpPr>
        <p:spPr bwMode="auto">
          <a:xfrm>
            <a:off x="3200400" y="4503738"/>
            <a:ext cx="1528763" cy="1230312"/>
          </a:xfrm>
          <a:prstGeom prst="rect">
            <a:avLst/>
          </a:prstGeom>
          <a:noFill/>
          <a:ln w="9525">
            <a:noFill/>
            <a:miter lim="800000"/>
            <a:headEnd/>
            <a:tailEnd/>
          </a:ln>
        </p:spPr>
        <p:txBody>
          <a:bodyPr>
            <a:spAutoFit/>
          </a:bodyPr>
          <a:lstStyle/>
          <a:p>
            <a:pPr>
              <a:spcBef>
                <a:spcPct val="50000"/>
              </a:spcBef>
            </a:pPr>
            <a:r>
              <a:rPr lang="en-US" sz="1600">
                <a:latin typeface="Calibri" pitchFamily="34" charset="0"/>
                <a:sym typeface="Wingdings" pitchFamily="2" charset="2"/>
              </a:rPr>
              <a:t> </a:t>
            </a:r>
            <a:r>
              <a:rPr lang="en-US" sz="1000">
                <a:latin typeface="Calibri" pitchFamily="34" charset="0"/>
                <a:sym typeface="Wingdings" pitchFamily="2" charset="2"/>
              </a:rPr>
              <a:t> </a:t>
            </a:r>
            <a:r>
              <a:rPr lang="en-US" sz="1000">
                <a:latin typeface="Calibri" pitchFamily="34" charset="0"/>
              </a:rPr>
              <a:t>Normal 2 stroke diesel engine</a:t>
            </a:r>
          </a:p>
          <a:p>
            <a:pPr>
              <a:spcBef>
                <a:spcPct val="50000"/>
              </a:spcBef>
            </a:pPr>
            <a:endParaRPr lang="en-US" sz="1600">
              <a:latin typeface="Calibri" pitchFamily="34" charset="0"/>
              <a:sym typeface="Wingdings" pitchFamily="2" charset="2"/>
            </a:endParaRPr>
          </a:p>
          <a:p>
            <a:pPr>
              <a:spcBef>
                <a:spcPct val="50000"/>
              </a:spcBef>
            </a:pPr>
            <a:endParaRPr lang="en-US" sz="1600">
              <a:latin typeface="Calibri" pitchFamily="34" charset="0"/>
            </a:endParaRPr>
          </a:p>
        </p:txBody>
      </p:sp>
      <p:sp>
        <p:nvSpPr>
          <p:cNvPr id="23562" name="Text Box 7"/>
          <p:cNvSpPr txBox="1">
            <a:spLocks noChangeArrowheads="1"/>
          </p:cNvSpPr>
          <p:nvPr/>
        </p:nvSpPr>
        <p:spPr bwMode="auto">
          <a:xfrm>
            <a:off x="4343400" y="4895850"/>
            <a:ext cx="1600200" cy="446088"/>
          </a:xfrm>
          <a:prstGeom prst="rect">
            <a:avLst/>
          </a:prstGeom>
          <a:noFill/>
          <a:ln w="9525">
            <a:noFill/>
            <a:miter lim="800000"/>
            <a:headEnd/>
            <a:tailEnd/>
          </a:ln>
        </p:spPr>
        <p:txBody>
          <a:bodyPr>
            <a:spAutoFit/>
          </a:bodyPr>
          <a:lstStyle/>
          <a:p>
            <a:pPr>
              <a:spcBef>
                <a:spcPct val="50000"/>
              </a:spcBef>
            </a:pPr>
            <a:r>
              <a:rPr lang="en-US" sz="900">
                <a:latin typeface="Calibri" pitchFamily="34" charset="0"/>
              </a:rPr>
              <a:t>With EnerBurn application area   </a:t>
            </a:r>
            <a:r>
              <a:rPr lang="en-US" sz="1400">
                <a:latin typeface="Calibri" pitchFamily="34" charset="0"/>
                <a:sym typeface="Wingdings" pitchFamily="2" charset="2"/>
              </a:rPr>
              <a:t></a:t>
            </a:r>
            <a:endParaRPr lang="en-US" sz="1400">
              <a:latin typeface="Calibri" pitchFamily="34" charset="0"/>
            </a:endParaRPr>
          </a:p>
        </p:txBody>
      </p:sp>
      <p:sp>
        <p:nvSpPr>
          <p:cNvPr id="2" name="TextBox 1"/>
          <p:cNvSpPr txBox="1"/>
          <p:nvPr/>
        </p:nvSpPr>
        <p:spPr>
          <a:xfrm>
            <a:off x="457200" y="990600"/>
            <a:ext cx="8229600" cy="2585323"/>
          </a:xfrm>
          <a:prstGeom prst="rect">
            <a:avLst/>
          </a:prstGeom>
          <a:noFill/>
        </p:spPr>
        <p:txBody>
          <a:bodyPr wrap="square" rtlCol="0">
            <a:spAutoFit/>
          </a:bodyPr>
          <a:lstStyle/>
          <a:p>
            <a:r>
              <a:rPr lang="en-US" dirty="0"/>
              <a:t>EnerBurn® works by conditioning the combustion chamber surfaces with a </a:t>
            </a:r>
            <a:r>
              <a:rPr lang="en-US" dirty="0" err="1"/>
              <a:t>nano</a:t>
            </a:r>
            <a:r>
              <a:rPr lang="en-US" dirty="0"/>
              <a:t>-scale catalytic coating that promotes a more complete burn, effectively doubling the burn rate of the fuel. This leads to higher pressure on crack angle. With more pressure present for the power stroke, more work is created with the equivalent amount of fuel. More work at equal fuel equals greater fuel efficiency. The result of the increase in work conversion is a reduction in exhaust temperature which reduces NOx output. The more complete burn accounts for the reduction of carbon being released via the exhaust and back into the oil as soot. Using EnerBurn® is the ONLY technology available where both NOx and particulates can be reduced concurrently.</a:t>
            </a:r>
          </a:p>
        </p:txBody>
      </p:sp>
    </p:spTree>
    <p:extLst>
      <p:ext uri="{BB962C8B-B14F-4D97-AF65-F5344CB8AC3E}">
        <p14:creationId xmlns:p14="http://schemas.microsoft.com/office/powerpoint/2010/main" val="2310740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57400" y="0"/>
            <a:ext cx="7086600" cy="609600"/>
          </a:xfrm>
          <a:prstGeom prst="rect">
            <a:avLst/>
          </a:prstGeom>
          <a:solidFill>
            <a:srgbClr val="008000"/>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000" b="1" dirty="0">
                <a:solidFill>
                  <a:schemeClr val="bg1"/>
                </a:solidFill>
              </a:rPr>
              <a:t>How EnerBurn® Is Implemented</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62800" y="6235824"/>
            <a:ext cx="1981200" cy="609600"/>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9748"/>
            <a:ext cx="2057400" cy="599852"/>
          </a:xfrm>
          <a:prstGeom prst="rect">
            <a:avLst/>
          </a:prstGeom>
        </p:spPr>
      </p:pic>
      <p:sp>
        <p:nvSpPr>
          <p:cNvPr id="9" name="Rectangle 8"/>
          <p:cNvSpPr/>
          <p:nvPr/>
        </p:nvSpPr>
        <p:spPr>
          <a:xfrm>
            <a:off x="0" y="6235824"/>
            <a:ext cx="7053130" cy="609600"/>
          </a:xfrm>
          <a:prstGeom prst="rect">
            <a:avLst/>
          </a:prstGeom>
          <a:solidFill>
            <a:srgbClr val="008000"/>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1200" b="1" i="1" dirty="0">
                <a:solidFill>
                  <a:schemeClr val="bg1"/>
                </a:solidFill>
              </a:rPr>
              <a:t>EnerTeck Chemical Corp. Suite 150 10701 Corporate Dr. Stafford, TX 77477 (281) 240-1787</a:t>
            </a:r>
          </a:p>
        </p:txBody>
      </p:sp>
      <p:sp>
        <p:nvSpPr>
          <p:cNvPr id="2" name="TextBox 1"/>
          <p:cNvSpPr txBox="1"/>
          <p:nvPr/>
        </p:nvSpPr>
        <p:spPr>
          <a:xfrm>
            <a:off x="533400" y="1143000"/>
            <a:ext cx="7848600" cy="2862322"/>
          </a:xfrm>
          <a:prstGeom prst="rect">
            <a:avLst/>
          </a:prstGeom>
          <a:noFill/>
        </p:spPr>
        <p:txBody>
          <a:bodyPr wrap="square" rtlCol="0">
            <a:spAutoFit/>
          </a:bodyPr>
          <a:lstStyle/>
          <a:p>
            <a:r>
              <a:rPr lang="en-US" dirty="0"/>
              <a:t>The technology is easily implemented and monitored. Because the catalyst is fuel borne the fuel must be treated with the catalyst. This is accomplished either by working with fuel suppliers to deliver pre-treated fuel or by installing chemical injection equipment at the fuel tank site so that the fuel can be treated at the proper ratio upon delivery.</a:t>
            </a:r>
          </a:p>
          <a:p>
            <a:endParaRPr lang="en-US" dirty="0"/>
          </a:p>
          <a:p>
            <a:r>
              <a:rPr lang="en-US" dirty="0"/>
              <a:t>Our chemical injection equipment is manufactured and designed by Hammonds (hammondscos.com) and is military grade injection equipment. To date we have had no issues with any of our units in the field. The equipment is reliable and accurate.</a:t>
            </a:r>
          </a:p>
        </p:txBody>
      </p:sp>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14600" y="4005322"/>
            <a:ext cx="3505200" cy="2099889"/>
          </a:xfrm>
          <a:prstGeom prst="rect">
            <a:avLst/>
          </a:prstGeom>
        </p:spPr>
      </p:pic>
    </p:spTree>
    <p:extLst>
      <p:ext uri="{BB962C8B-B14F-4D97-AF65-F5344CB8AC3E}">
        <p14:creationId xmlns:p14="http://schemas.microsoft.com/office/powerpoint/2010/main" val="14342541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57400" y="-33226"/>
            <a:ext cx="7086600" cy="609600"/>
          </a:xfrm>
          <a:prstGeom prst="rect">
            <a:avLst/>
          </a:prstGeom>
          <a:solidFill>
            <a:srgbClr val="008000"/>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000" b="1" dirty="0">
                <a:solidFill>
                  <a:prstClr val="white"/>
                </a:solidFill>
              </a:rPr>
              <a:t>How Do I Benefit By Using EnerBurn®</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62800" y="6235824"/>
            <a:ext cx="1981200" cy="609600"/>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9748"/>
            <a:ext cx="2057400" cy="599852"/>
          </a:xfrm>
          <a:prstGeom prst="rect">
            <a:avLst/>
          </a:prstGeom>
        </p:spPr>
      </p:pic>
      <p:sp>
        <p:nvSpPr>
          <p:cNvPr id="9" name="Rectangle 8"/>
          <p:cNvSpPr/>
          <p:nvPr/>
        </p:nvSpPr>
        <p:spPr>
          <a:xfrm>
            <a:off x="0" y="6235824"/>
            <a:ext cx="7053130" cy="609600"/>
          </a:xfrm>
          <a:prstGeom prst="rect">
            <a:avLst/>
          </a:prstGeom>
          <a:solidFill>
            <a:srgbClr val="008000"/>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1200" b="1" i="1" dirty="0">
                <a:solidFill>
                  <a:prstClr val="white"/>
                </a:solidFill>
              </a:rPr>
              <a:t>EnerTeck Chemical Corp. Suite 150 10701 Corporate Dr. Stafford, TX 77477 (281) 240-1787</a:t>
            </a:r>
          </a:p>
        </p:txBody>
      </p:sp>
      <p:sp>
        <p:nvSpPr>
          <p:cNvPr id="5" name="TextBox 4"/>
          <p:cNvSpPr txBox="1"/>
          <p:nvPr/>
        </p:nvSpPr>
        <p:spPr>
          <a:xfrm>
            <a:off x="533400" y="1600200"/>
            <a:ext cx="4748080" cy="3693319"/>
          </a:xfrm>
          <a:prstGeom prst="rect">
            <a:avLst/>
          </a:prstGeom>
          <a:noFill/>
        </p:spPr>
        <p:txBody>
          <a:bodyPr wrap="square" rtlCol="0">
            <a:spAutoFit/>
          </a:bodyPr>
          <a:lstStyle/>
          <a:p>
            <a:pPr marL="285750" indent="-285750">
              <a:buFont typeface="Arial" pitchFamily="34" charset="0"/>
              <a:buChar char="•"/>
            </a:pPr>
            <a:r>
              <a:rPr lang="en-US" sz="2400" dirty="0">
                <a:solidFill>
                  <a:prstClr val="black"/>
                </a:solidFill>
              </a:rPr>
              <a:t>Improved Fuel Efficiency</a:t>
            </a:r>
          </a:p>
          <a:p>
            <a:pPr marL="285750" indent="-285750">
              <a:buFont typeface="Arial" pitchFamily="34" charset="0"/>
              <a:buChar char="•"/>
            </a:pPr>
            <a:endParaRPr lang="en-US" sz="2400" dirty="0">
              <a:solidFill>
                <a:prstClr val="black"/>
              </a:solidFill>
            </a:endParaRPr>
          </a:p>
          <a:p>
            <a:pPr marL="285750" indent="-285750">
              <a:buFont typeface="Arial" pitchFamily="34" charset="0"/>
              <a:buChar char="•"/>
            </a:pPr>
            <a:r>
              <a:rPr lang="en-US" sz="2400" dirty="0">
                <a:solidFill>
                  <a:prstClr val="black"/>
                </a:solidFill>
              </a:rPr>
              <a:t>Reduces Equipment Downtime</a:t>
            </a:r>
          </a:p>
          <a:p>
            <a:pPr marL="285750" indent="-285750">
              <a:buFont typeface="Arial" pitchFamily="34" charset="0"/>
              <a:buChar char="•"/>
            </a:pPr>
            <a:endParaRPr lang="en-US" sz="2400" dirty="0">
              <a:solidFill>
                <a:prstClr val="black"/>
              </a:solidFill>
            </a:endParaRPr>
          </a:p>
          <a:p>
            <a:pPr marL="285750" indent="-285750">
              <a:buFont typeface="Arial" pitchFamily="34" charset="0"/>
              <a:buChar char="•"/>
            </a:pPr>
            <a:r>
              <a:rPr lang="en-US" sz="2400" dirty="0">
                <a:solidFill>
                  <a:prstClr val="black"/>
                </a:solidFill>
              </a:rPr>
              <a:t>Reduces Oxides of Nitrogen (</a:t>
            </a:r>
            <a:r>
              <a:rPr lang="en-US" dirty="0" err="1">
                <a:solidFill>
                  <a:prstClr val="black"/>
                </a:solidFill>
              </a:rPr>
              <a:t>NOx</a:t>
            </a:r>
            <a:r>
              <a:rPr lang="en-US" sz="2400" dirty="0">
                <a:solidFill>
                  <a:prstClr val="black"/>
                </a:solidFill>
              </a:rPr>
              <a:t>)</a:t>
            </a:r>
          </a:p>
          <a:p>
            <a:pPr marL="285750" indent="-285750">
              <a:buFont typeface="Arial" pitchFamily="34" charset="0"/>
              <a:buChar char="•"/>
            </a:pPr>
            <a:endParaRPr lang="en-US" sz="2400" dirty="0">
              <a:solidFill>
                <a:prstClr val="black"/>
              </a:solidFill>
            </a:endParaRPr>
          </a:p>
          <a:p>
            <a:pPr marL="285750" indent="-285750">
              <a:buFont typeface="Arial" pitchFamily="34" charset="0"/>
              <a:buChar char="•"/>
            </a:pPr>
            <a:r>
              <a:rPr lang="en-US" sz="2400" dirty="0">
                <a:solidFill>
                  <a:prstClr val="black"/>
                </a:solidFill>
              </a:rPr>
              <a:t>Reduces Stack Emissions</a:t>
            </a:r>
          </a:p>
          <a:p>
            <a:pPr marL="285750" indent="-285750">
              <a:buFont typeface="Arial" pitchFamily="34" charset="0"/>
              <a:buChar char="•"/>
            </a:pPr>
            <a:endParaRPr lang="en-US" sz="2400" dirty="0">
              <a:solidFill>
                <a:prstClr val="black"/>
              </a:solidFill>
            </a:endParaRPr>
          </a:p>
          <a:p>
            <a:pPr marL="285750" indent="-285750">
              <a:buFont typeface="Arial" pitchFamily="34" charset="0"/>
              <a:buChar char="•"/>
            </a:pPr>
            <a:r>
              <a:rPr lang="en-US" sz="2400" dirty="0">
                <a:solidFill>
                  <a:prstClr val="black"/>
                </a:solidFill>
              </a:rPr>
              <a:t>Reduces Lube Oil Consumption</a:t>
            </a:r>
          </a:p>
          <a:p>
            <a:pPr marL="285750" indent="-285750">
              <a:buFont typeface="Arial" pitchFamily="34" charset="0"/>
              <a:buChar char="•"/>
            </a:pPr>
            <a:endParaRPr lang="en-US" dirty="0">
              <a:solidFill>
                <a:prstClr val="black"/>
              </a:solidFill>
            </a:endParaRPr>
          </a:p>
        </p:txBody>
      </p:sp>
      <p:sp>
        <p:nvSpPr>
          <p:cNvPr id="6" name="TextBox 5"/>
          <p:cNvSpPr txBox="1"/>
          <p:nvPr/>
        </p:nvSpPr>
        <p:spPr>
          <a:xfrm>
            <a:off x="533400" y="1093470"/>
            <a:ext cx="4495800" cy="461665"/>
          </a:xfrm>
          <a:prstGeom prst="rect">
            <a:avLst/>
          </a:prstGeom>
          <a:noFill/>
        </p:spPr>
        <p:txBody>
          <a:bodyPr wrap="square" rtlCol="0">
            <a:spAutoFit/>
          </a:bodyPr>
          <a:lstStyle/>
          <a:p>
            <a:pPr algn="ctr"/>
            <a:r>
              <a:rPr lang="en-US" sz="2400" b="1" i="1" u="sng" dirty="0">
                <a:solidFill>
                  <a:srgbClr val="002060"/>
                </a:solidFill>
              </a:rPr>
              <a:t>Product Benefits</a:t>
            </a:r>
          </a:p>
        </p:txBody>
      </p:sp>
      <p:sp>
        <p:nvSpPr>
          <p:cNvPr id="10" name="TextBox 9"/>
          <p:cNvSpPr txBox="1"/>
          <p:nvPr/>
        </p:nvSpPr>
        <p:spPr>
          <a:xfrm>
            <a:off x="5281480" y="1604010"/>
            <a:ext cx="3744410" cy="3693319"/>
          </a:xfrm>
          <a:prstGeom prst="rect">
            <a:avLst/>
          </a:prstGeom>
          <a:noFill/>
        </p:spPr>
        <p:txBody>
          <a:bodyPr wrap="square" rtlCol="0">
            <a:spAutoFit/>
          </a:bodyPr>
          <a:lstStyle/>
          <a:p>
            <a:pPr marL="285750" indent="-285750">
              <a:buFont typeface="Arial" pitchFamily="34" charset="0"/>
              <a:buChar char="•"/>
            </a:pPr>
            <a:r>
              <a:rPr lang="en-US" sz="2400" b="1" dirty="0">
                <a:solidFill>
                  <a:srgbClr val="008000"/>
                </a:solidFill>
              </a:rPr>
              <a:t>Proven from 7-12%</a:t>
            </a:r>
          </a:p>
          <a:p>
            <a:pPr marL="285750" indent="-285750">
              <a:buFont typeface="Arial" pitchFamily="34" charset="0"/>
              <a:buChar char="•"/>
            </a:pPr>
            <a:endParaRPr lang="en-US" sz="2400" dirty="0">
              <a:solidFill>
                <a:prstClr val="black"/>
              </a:solidFill>
            </a:endParaRPr>
          </a:p>
          <a:p>
            <a:pPr marL="285750" indent="-285750">
              <a:buFont typeface="Arial" pitchFamily="34" charset="0"/>
              <a:buChar char="•"/>
            </a:pPr>
            <a:r>
              <a:rPr lang="en-US" sz="2400" b="1" dirty="0">
                <a:solidFill>
                  <a:srgbClr val="008000"/>
                </a:solidFill>
              </a:rPr>
              <a:t>Average of 25-35%</a:t>
            </a:r>
          </a:p>
          <a:p>
            <a:pPr marL="285750" indent="-285750">
              <a:buFont typeface="Arial" pitchFamily="34" charset="0"/>
              <a:buChar char="•"/>
            </a:pPr>
            <a:endParaRPr lang="en-US" sz="2400" dirty="0">
              <a:solidFill>
                <a:prstClr val="black"/>
              </a:solidFill>
            </a:endParaRPr>
          </a:p>
          <a:p>
            <a:pPr marL="285750" indent="-285750">
              <a:buFont typeface="Arial" pitchFamily="34" charset="0"/>
              <a:buChar char="•"/>
            </a:pPr>
            <a:r>
              <a:rPr lang="en-US" sz="2400" b="1" dirty="0">
                <a:solidFill>
                  <a:srgbClr val="008000"/>
                </a:solidFill>
              </a:rPr>
              <a:t>Proven from 8-12%</a:t>
            </a:r>
          </a:p>
          <a:p>
            <a:pPr marL="285750" indent="-285750">
              <a:buFont typeface="Arial" pitchFamily="34" charset="0"/>
              <a:buChar char="•"/>
            </a:pPr>
            <a:endParaRPr lang="en-US" sz="2400" dirty="0">
              <a:solidFill>
                <a:prstClr val="black"/>
              </a:solidFill>
            </a:endParaRPr>
          </a:p>
          <a:p>
            <a:pPr marL="285750" indent="-285750">
              <a:buFont typeface="Arial" pitchFamily="34" charset="0"/>
              <a:buChar char="•"/>
            </a:pPr>
            <a:r>
              <a:rPr lang="en-US" sz="2400" b="1" dirty="0">
                <a:solidFill>
                  <a:srgbClr val="008000"/>
                </a:solidFill>
              </a:rPr>
              <a:t>Proven from 40-70%</a:t>
            </a:r>
          </a:p>
          <a:p>
            <a:pPr marL="285750" indent="-285750">
              <a:buFont typeface="Arial" pitchFamily="34" charset="0"/>
              <a:buChar char="•"/>
            </a:pPr>
            <a:endParaRPr lang="en-US" sz="2400" dirty="0">
              <a:solidFill>
                <a:prstClr val="black"/>
              </a:solidFill>
            </a:endParaRPr>
          </a:p>
          <a:p>
            <a:pPr marL="285750" indent="-285750">
              <a:buFont typeface="Arial" pitchFamily="34" charset="0"/>
              <a:buChar char="•"/>
            </a:pPr>
            <a:r>
              <a:rPr lang="en-US" sz="2400" b="1" dirty="0">
                <a:solidFill>
                  <a:srgbClr val="008000"/>
                </a:solidFill>
              </a:rPr>
              <a:t>Proven from 35-50%</a:t>
            </a:r>
          </a:p>
          <a:p>
            <a:pPr marL="285750" indent="-285750">
              <a:buFont typeface="Arial" pitchFamily="34" charset="0"/>
              <a:buChar char="•"/>
            </a:pPr>
            <a:endParaRPr lang="en-US" dirty="0">
              <a:solidFill>
                <a:prstClr val="black"/>
              </a:solidFill>
            </a:endParaRPr>
          </a:p>
        </p:txBody>
      </p:sp>
      <p:sp>
        <p:nvSpPr>
          <p:cNvPr id="11" name="TextBox 10"/>
          <p:cNvSpPr txBox="1"/>
          <p:nvPr/>
        </p:nvSpPr>
        <p:spPr>
          <a:xfrm>
            <a:off x="5311960" y="1078230"/>
            <a:ext cx="3543300" cy="461665"/>
          </a:xfrm>
          <a:prstGeom prst="rect">
            <a:avLst/>
          </a:prstGeom>
          <a:noFill/>
        </p:spPr>
        <p:txBody>
          <a:bodyPr wrap="square" rtlCol="0">
            <a:spAutoFit/>
          </a:bodyPr>
          <a:lstStyle/>
          <a:p>
            <a:pPr algn="ctr"/>
            <a:r>
              <a:rPr lang="en-US" sz="2400" b="1" i="1" u="sng" dirty="0">
                <a:solidFill>
                  <a:srgbClr val="002060"/>
                </a:solidFill>
              </a:rPr>
              <a:t>Benefit Range</a:t>
            </a:r>
          </a:p>
        </p:txBody>
      </p:sp>
      <p:sp>
        <p:nvSpPr>
          <p:cNvPr id="15" name="TextBox 14"/>
          <p:cNvSpPr txBox="1"/>
          <p:nvPr/>
        </p:nvSpPr>
        <p:spPr>
          <a:xfrm>
            <a:off x="533400" y="5791200"/>
            <a:ext cx="8077200" cy="307777"/>
          </a:xfrm>
          <a:prstGeom prst="rect">
            <a:avLst/>
          </a:prstGeom>
          <a:noFill/>
        </p:spPr>
        <p:txBody>
          <a:bodyPr wrap="square" rtlCol="0">
            <a:spAutoFit/>
          </a:bodyPr>
          <a:lstStyle/>
          <a:p>
            <a:r>
              <a:rPr lang="en-US" sz="1400" b="1" i="1" dirty="0">
                <a:solidFill>
                  <a:prstClr val="black"/>
                </a:solidFill>
              </a:rPr>
              <a:t>Note: Most test results available for review and all benefit ranges from actual field evaluations.</a:t>
            </a:r>
          </a:p>
        </p:txBody>
      </p:sp>
    </p:spTree>
    <p:extLst>
      <p:ext uri="{BB962C8B-B14F-4D97-AF65-F5344CB8AC3E}">
        <p14:creationId xmlns:p14="http://schemas.microsoft.com/office/powerpoint/2010/main" val="11043710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57400" y="0"/>
            <a:ext cx="7086600" cy="609600"/>
          </a:xfrm>
          <a:prstGeom prst="rect">
            <a:avLst/>
          </a:prstGeom>
          <a:solidFill>
            <a:srgbClr val="008000"/>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000" b="1" dirty="0">
                <a:solidFill>
                  <a:schemeClr val="bg1"/>
                </a:solidFill>
              </a:rPr>
              <a:t>EnerBurn® Evaluation Results</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62800" y="6235824"/>
            <a:ext cx="1981200" cy="609600"/>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9748"/>
            <a:ext cx="2057400" cy="599852"/>
          </a:xfrm>
          <a:prstGeom prst="rect">
            <a:avLst/>
          </a:prstGeom>
        </p:spPr>
      </p:pic>
      <p:sp>
        <p:nvSpPr>
          <p:cNvPr id="9" name="Rectangle 8"/>
          <p:cNvSpPr/>
          <p:nvPr/>
        </p:nvSpPr>
        <p:spPr>
          <a:xfrm>
            <a:off x="0" y="6235824"/>
            <a:ext cx="7053130" cy="609600"/>
          </a:xfrm>
          <a:prstGeom prst="rect">
            <a:avLst/>
          </a:prstGeom>
          <a:solidFill>
            <a:srgbClr val="008000"/>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1200" b="1" i="1" dirty="0">
                <a:solidFill>
                  <a:schemeClr val="bg1"/>
                </a:solidFill>
              </a:rPr>
              <a:t>EnerTeck Chemical Corp. Suite 150 10701 Corporate Dr. Stafford, TX 77477 (281) 240-1787</a:t>
            </a:r>
          </a:p>
        </p:txBody>
      </p:sp>
      <p:sp>
        <p:nvSpPr>
          <p:cNvPr id="10" name="TextBox 9">
            <a:extLst>
              <a:ext uri="{FF2B5EF4-FFF2-40B4-BE49-F238E27FC236}">
                <a16:creationId xmlns:a16="http://schemas.microsoft.com/office/drawing/2014/main" id="{DDF843C8-3B40-4858-AD33-3B09844C7F63}"/>
              </a:ext>
            </a:extLst>
          </p:cNvPr>
          <p:cNvSpPr txBox="1"/>
          <p:nvPr/>
        </p:nvSpPr>
        <p:spPr>
          <a:xfrm>
            <a:off x="1447800" y="1066800"/>
            <a:ext cx="6795911" cy="461665"/>
          </a:xfrm>
          <a:prstGeom prst="rect">
            <a:avLst/>
          </a:prstGeom>
          <a:noFill/>
        </p:spPr>
        <p:txBody>
          <a:bodyPr wrap="square" rtlCol="0">
            <a:spAutoFit/>
          </a:bodyPr>
          <a:lstStyle/>
          <a:p>
            <a:r>
              <a:rPr lang="en-US" sz="2400" dirty="0"/>
              <a:t>Completed EnerBurn® Evaluations as of August, 2019</a:t>
            </a:r>
          </a:p>
        </p:txBody>
      </p:sp>
      <p:pic>
        <p:nvPicPr>
          <p:cNvPr id="11" name="Picture 10" descr="A screenshot of a cell phone&#10;&#10;Description automatically generated">
            <a:extLst>
              <a:ext uri="{FF2B5EF4-FFF2-40B4-BE49-F238E27FC236}">
                <a16:creationId xmlns:a16="http://schemas.microsoft.com/office/drawing/2014/main" id="{E5F26A21-4BE5-43D4-A180-C859CDCBF89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21359" y="1985665"/>
            <a:ext cx="6648792" cy="3307257"/>
          </a:xfrm>
          <a:prstGeom prst="rect">
            <a:avLst/>
          </a:prstGeom>
        </p:spPr>
      </p:pic>
    </p:spTree>
    <p:extLst>
      <p:ext uri="{BB962C8B-B14F-4D97-AF65-F5344CB8AC3E}">
        <p14:creationId xmlns:p14="http://schemas.microsoft.com/office/powerpoint/2010/main" val="31311726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57400" y="0"/>
            <a:ext cx="7086600" cy="609600"/>
          </a:xfrm>
          <a:prstGeom prst="rect">
            <a:avLst/>
          </a:prstGeom>
          <a:solidFill>
            <a:srgbClr val="008000"/>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000" b="1" dirty="0">
                <a:solidFill>
                  <a:schemeClr val="bg1"/>
                </a:solidFill>
              </a:rPr>
              <a:t>EnerBurn Effect on Combustion</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62800" y="6235824"/>
            <a:ext cx="1981200" cy="609600"/>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9748"/>
            <a:ext cx="2057400" cy="599852"/>
          </a:xfrm>
          <a:prstGeom prst="rect">
            <a:avLst/>
          </a:prstGeom>
        </p:spPr>
      </p:pic>
      <p:sp>
        <p:nvSpPr>
          <p:cNvPr id="9" name="Rectangle 8"/>
          <p:cNvSpPr/>
          <p:nvPr/>
        </p:nvSpPr>
        <p:spPr>
          <a:xfrm>
            <a:off x="0" y="6235824"/>
            <a:ext cx="7053130" cy="609600"/>
          </a:xfrm>
          <a:prstGeom prst="rect">
            <a:avLst/>
          </a:prstGeom>
          <a:solidFill>
            <a:srgbClr val="008000"/>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1200" b="1" i="1" dirty="0">
                <a:solidFill>
                  <a:schemeClr val="bg1"/>
                </a:solidFill>
              </a:rPr>
              <a:t>EnerTeck Chemical Corp. Suite 150 10701 Corporate Dr. Stafford, TX 77477 (281) 240-1787</a:t>
            </a:r>
          </a:p>
        </p:txBody>
      </p:sp>
      <p:sp>
        <p:nvSpPr>
          <p:cNvPr id="6" name="Rectangle 17"/>
          <p:cNvSpPr txBox="1">
            <a:spLocks noChangeArrowheads="1"/>
          </p:cNvSpPr>
          <p:nvPr/>
        </p:nvSpPr>
        <p:spPr>
          <a:xfrm>
            <a:off x="689768" y="1014413"/>
            <a:ext cx="7848600" cy="914400"/>
          </a:xfrm>
          <a:prstGeom prst="rect">
            <a:avLst/>
          </a:prstGeom>
        </p:spPr>
        <p:txBody>
          <a:bodyPr vert="horz" lIns="91440" tIns="45720" rIns="91440" bIns="45720" rtlCol="0">
            <a:normAutofit fontScale="62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l">
              <a:lnSpc>
                <a:spcPct val="90000"/>
              </a:lnSpc>
              <a:buFont typeface="Arial" panose="020B0604020202020204" pitchFamily="34" charset="0"/>
              <a:buChar char="•"/>
            </a:pPr>
            <a:r>
              <a:rPr lang="en-US" altLang="en-US" dirty="0"/>
              <a:t>Increases rate of burning.</a:t>
            </a:r>
          </a:p>
          <a:p>
            <a:pPr marL="457200" indent="-457200" algn="l">
              <a:lnSpc>
                <a:spcPct val="90000"/>
              </a:lnSpc>
              <a:buFont typeface="Arial" panose="020B0604020202020204" pitchFamily="34" charset="0"/>
              <a:buChar char="•"/>
            </a:pPr>
            <a:r>
              <a:rPr lang="en-US" altLang="en-US" dirty="0"/>
              <a:t>Wall effect promotes complete combustion.</a:t>
            </a:r>
          </a:p>
          <a:p>
            <a:pPr marL="457200" indent="-457200" algn="l">
              <a:lnSpc>
                <a:spcPct val="90000"/>
              </a:lnSpc>
              <a:buFont typeface="Arial" panose="020B0604020202020204" pitchFamily="34" charset="0"/>
              <a:buChar char="•"/>
            </a:pPr>
            <a:r>
              <a:rPr lang="en-US" altLang="en-US" dirty="0">
                <a:solidFill>
                  <a:schemeClr val="tx1"/>
                </a:solidFill>
              </a:rPr>
              <a:t>Mechanical fuel injection</a:t>
            </a:r>
            <a:r>
              <a:rPr lang="en-US" altLang="en-US" dirty="0">
                <a:solidFill>
                  <a:srgbClr val="CC3300"/>
                </a:solidFill>
              </a:rPr>
              <a:t>.  Red Curve is Treated</a:t>
            </a:r>
            <a:r>
              <a:rPr lang="en-US" altLang="en-US" dirty="0">
                <a:solidFill>
                  <a:srgbClr val="FF6600"/>
                </a:solidFill>
              </a:rPr>
              <a:t> – </a:t>
            </a:r>
            <a:r>
              <a:rPr lang="en-US" altLang="en-US" dirty="0"/>
              <a:t>Black</a:t>
            </a:r>
            <a:r>
              <a:rPr lang="en-US" altLang="en-US" dirty="0">
                <a:solidFill>
                  <a:srgbClr val="FF6600"/>
                </a:solidFill>
              </a:rPr>
              <a:t> </a:t>
            </a:r>
            <a:r>
              <a:rPr lang="en-US" altLang="en-US" dirty="0">
                <a:solidFill>
                  <a:schemeClr val="tx1"/>
                </a:solidFill>
              </a:rPr>
              <a:t>is Untreated.</a:t>
            </a:r>
          </a:p>
        </p:txBody>
      </p:sp>
      <p:grpSp>
        <p:nvGrpSpPr>
          <p:cNvPr id="10" name="Group 3"/>
          <p:cNvGrpSpPr>
            <a:grpSpLocks/>
          </p:cNvGrpSpPr>
          <p:nvPr/>
        </p:nvGrpSpPr>
        <p:grpSpPr bwMode="auto">
          <a:xfrm>
            <a:off x="1827211" y="2098676"/>
            <a:ext cx="5573713" cy="3703637"/>
            <a:chOff x="346" y="1590"/>
            <a:chExt cx="3511" cy="2333"/>
          </a:xfrm>
        </p:grpSpPr>
        <p:sp>
          <p:nvSpPr>
            <p:cNvPr id="11" name="Rectangle 4"/>
            <p:cNvSpPr>
              <a:spLocks noChangeArrowheads="1"/>
            </p:cNvSpPr>
            <p:nvPr/>
          </p:nvSpPr>
          <p:spPr bwMode="auto">
            <a:xfrm rot="16200000">
              <a:off x="8" y="2318"/>
              <a:ext cx="906" cy="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1800" b="1"/>
                <a:t>PRESSURE</a:t>
              </a:r>
            </a:p>
          </p:txBody>
        </p:sp>
        <p:sp>
          <p:nvSpPr>
            <p:cNvPr id="12" name="Rectangle 5"/>
            <p:cNvSpPr>
              <a:spLocks noChangeArrowheads="1"/>
            </p:cNvSpPr>
            <p:nvPr/>
          </p:nvSpPr>
          <p:spPr bwMode="auto">
            <a:xfrm>
              <a:off x="1883" y="3694"/>
              <a:ext cx="1894" cy="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1800" b="1"/>
                <a:t>CRANK ANGLE  (0 = TDC)</a:t>
              </a:r>
            </a:p>
          </p:txBody>
        </p:sp>
        <p:sp>
          <p:nvSpPr>
            <p:cNvPr id="13" name="Freeform 6"/>
            <p:cNvSpPr>
              <a:spLocks/>
            </p:cNvSpPr>
            <p:nvPr/>
          </p:nvSpPr>
          <p:spPr bwMode="auto">
            <a:xfrm>
              <a:off x="1663" y="1931"/>
              <a:ext cx="1513" cy="847"/>
            </a:xfrm>
            <a:custGeom>
              <a:avLst/>
              <a:gdLst>
                <a:gd name="T0" fmla="*/ 9 w 1513"/>
                <a:gd name="T1" fmla="*/ 567 h 847"/>
                <a:gd name="T2" fmla="*/ 45 w 1513"/>
                <a:gd name="T3" fmla="*/ 603 h 847"/>
                <a:gd name="T4" fmla="*/ 63 w 1513"/>
                <a:gd name="T5" fmla="*/ 549 h 847"/>
                <a:gd name="T6" fmla="*/ 63 w 1513"/>
                <a:gd name="T7" fmla="*/ 495 h 847"/>
                <a:gd name="T8" fmla="*/ 72 w 1513"/>
                <a:gd name="T9" fmla="*/ 441 h 847"/>
                <a:gd name="T10" fmla="*/ 81 w 1513"/>
                <a:gd name="T11" fmla="*/ 387 h 847"/>
                <a:gd name="T12" fmla="*/ 90 w 1513"/>
                <a:gd name="T13" fmla="*/ 333 h 847"/>
                <a:gd name="T14" fmla="*/ 99 w 1513"/>
                <a:gd name="T15" fmla="*/ 279 h 847"/>
                <a:gd name="T16" fmla="*/ 108 w 1513"/>
                <a:gd name="T17" fmla="*/ 225 h 847"/>
                <a:gd name="T18" fmla="*/ 117 w 1513"/>
                <a:gd name="T19" fmla="*/ 171 h 847"/>
                <a:gd name="T20" fmla="*/ 144 w 1513"/>
                <a:gd name="T21" fmla="*/ 117 h 847"/>
                <a:gd name="T22" fmla="*/ 153 w 1513"/>
                <a:gd name="T23" fmla="*/ 63 h 847"/>
                <a:gd name="T24" fmla="*/ 198 w 1513"/>
                <a:gd name="T25" fmla="*/ 18 h 847"/>
                <a:gd name="T26" fmla="*/ 252 w 1513"/>
                <a:gd name="T27" fmla="*/ 0 h 847"/>
                <a:gd name="T28" fmla="*/ 306 w 1513"/>
                <a:gd name="T29" fmla="*/ 0 h 847"/>
                <a:gd name="T30" fmla="*/ 360 w 1513"/>
                <a:gd name="T31" fmla="*/ 18 h 847"/>
                <a:gd name="T32" fmla="*/ 414 w 1513"/>
                <a:gd name="T33" fmla="*/ 72 h 847"/>
                <a:gd name="T34" fmla="*/ 468 w 1513"/>
                <a:gd name="T35" fmla="*/ 126 h 847"/>
                <a:gd name="T36" fmla="*/ 522 w 1513"/>
                <a:gd name="T37" fmla="*/ 153 h 847"/>
                <a:gd name="T38" fmla="*/ 576 w 1513"/>
                <a:gd name="T39" fmla="*/ 189 h 847"/>
                <a:gd name="T40" fmla="*/ 630 w 1513"/>
                <a:gd name="T41" fmla="*/ 234 h 847"/>
                <a:gd name="T42" fmla="*/ 675 w 1513"/>
                <a:gd name="T43" fmla="*/ 279 h 847"/>
                <a:gd name="T44" fmla="*/ 729 w 1513"/>
                <a:gd name="T45" fmla="*/ 315 h 847"/>
                <a:gd name="T46" fmla="*/ 783 w 1513"/>
                <a:gd name="T47" fmla="*/ 360 h 847"/>
                <a:gd name="T48" fmla="*/ 837 w 1513"/>
                <a:gd name="T49" fmla="*/ 405 h 847"/>
                <a:gd name="T50" fmla="*/ 882 w 1513"/>
                <a:gd name="T51" fmla="*/ 450 h 847"/>
                <a:gd name="T52" fmla="*/ 945 w 1513"/>
                <a:gd name="T53" fmla="*/ 486 h 847"/>
                <a:gd name="T54" fmla="*/ 1008 w 1513"/>
                <a:gd name="T55" fmla="*/ 522 h 847"/>
                <a:gd name="T56" fmla="*/ 1062 w 1513"/>
                <a:gd name="T57" fmla="*/ 558 h 847"/>
                <a:gd name="T58" fmla="*/ 1125 w 1513"/>
                <a:gd name="T59" fmla="*/ 603 h 847"/>
                <a:gd name="T60" fmla="*/ 1188 w 1513"/>
                <a:gd name="T61" fmla="*/ 639 h 847"/>
                <a:gd name="T62" fmla="*/ 1242 w 1513"/>
                <a:gd name="T63" fmla="*/ 675 h 847"/>
                <a:gd name="T64" fmla="*/ 1296 w 1513"/>
                <a:gd name="T65" fmla="*/ 720 h 847"/>
                <a:gd name="T66" fmla="*/ 1350 w 1513"/>
                <a:gd name="T67" fmla="*/ 747 h 847"/>
                <a:gd name="T68" fmla="*/ 1404 w 1513"/>
                <a:gd name="T69" fmla="*/ 774 h 847"/>
                <a:gd name="T70" fmla="*/ 1458 w 1513"/>
                <a:gd name="T71" fmla="*/ 810 h 847"/>
                <a:gd name="T72" fmla="*/ 1512 w 1513"/>
                <a:gd name="T73" fmla="*/ 846 h 8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513" h="847">
                  <a:moveTo>
                    <a:pt x="0" y="540"/>
                  </a:moveTo>
                  <a:lnTo>
                    <a:pt x="9" y="567"/>
                  </a:lnTo>
                  <a:lnTo>
                    <a:pt x="18" y="594"/>
                  </a:lnTo>
                  <a:lnTo>
                    <a:pt x="45" y="603"/>
                  </a:lnTo>
                  <a:lnTo>
                    <a:pt x="63" y="576"/>
                  </a:lnTo>
                  <a:lnTo>
                    <a:pt x="63" y="549"/>
                  </a:lnTo>
                  <a:lnTo>
                    <a:pt x="63" y="522"/>
                  </a:lnTo>
                  <a:lnTo>
                    <a:pt x="63" y="495"/>
                  </a:lnTo>
                  <a:lnTo>
                    <a:pt x="63" y="468"/>
                  </a:lnTo>
                  <a:lnTo>
                    <a:pt x="72" y="441"/>
                  </a:lnTo>
                  <a:lnTo>
                    <a:pt x="81" y="414"/>
                  </a:lnTo>
                  <a:lnTo>
                    <a:pt x="81" y="387"/>
                  </a:lnTo>
                  <a:lnTo>
                    <a:pt x="81" y="360"/>
                  </a:lnTo>
                  <a:lnTo>
                    <a:pt x="90" y="333"/>
                  </a:lnTo>
                  <a:lnTo>
                    <a:pt x="90" y="306"/>
                  </a:lnTo>
                  <a:lnTo>
                    <a:pt x="99" y="279"/>
                  </a:lnTo>
                  <a:lnTo>
                    <a:pt x="108" y="252"/>
                  </a:lnTo>
                  <a:lnTo>
                    <a:pt x="108" y="225"/>
                  </a:lnTo>
                  <a:lnTo>
                    <a:pt x="117" y="198"/>
                  </a:lnTo>
                  <a:lnTo>
                    <a:pt x="117" y="171"/>
                  </a:lnTo>
                  <a:lnTo>
                    <a:pt x="135" y="144"/>
                  </a:lnTo>
                  <a:lnTo>
                    <a:pt x="144" y="117"/>
                  </a:lnTo>
                  <a:lnTo>
                    <a:pt x="144" y="90"/>
                  </a:lnTo>
                  <a:lnTo>
                    <a:pt x="153" y="63"/>
                  </a:lnTo>
                  <a:lnTo>
                    <a:pt x="171" y="36"/>
                  </a:lnTo>
                  <a:lnTo>
                    <a:pt x="198" y="18"/>
                  </a:lnTo>
                  <a:lnTo>
                    <a:pt x="225" y="9"/>
                  </a:lnTo>
                  <a:lnTo>
                    <a:pt x="252" y="0"/>
                  </a:lnTo>
                  <a:lnTo>
                    <a:pt x="279" y="0"/>
                  </a:lnTo>
                  <a:lnTo>
                    <a:pt x="306" y="0"/>
                  </a:lnTo>
                  <a:lnTo>
                    <a:pt x="333" y="9"/>
                  </a:lnTo>
                  <a:lnTo>
                    <a:pt x="360" y="18"/>
                  </a:lnTo>
                  <a:lnTo>
                    <a:pt x="387" y="45"/>
                  </a:lnTo>
                  <a:lnTo>
                    <a:pt x="414" y="72"/>
                  </a:lnTo>
                  <a:lnTo>
                    <a:pt x="441" y="99"/>
                  </a:lnTo>
                  <a:lnTo>
                    <a:pt x="468" y="126"/>
                  </a:lnTo>
                  <a:lnTo>
                    <a:pt x="495" y="135"/>
                  </a:lnTo>
                  <a:lnTo>
                    <a:pt x="522" y="153"/>
                  </a:lnTo>
                  <a:lnTo>
                    <a:pt x="549" y="171"/>
                  </a:lnTo>
                  <a:lnTo>
                    <a:pt x="576" y="189"/>
                  </a:lnTo>
                  <a:lnTo>
                    <a:pt x="603" y="216"/>
                  </a:lnTo>
                  <a:lnTo>
                    <a:pt x="630" y="234"/>
                  </a:lnTo>
                  <a:lnTo>
                    <a:pt x="648" y="261"/>
                  </a:lnTo>
                  <a:lnTo>
                    <a:pt x="675" y="279"/>
                  </a:lnTo>
                  <a:lnTo>
                    <a:pt x="702" y="297"/>
                  </a:lnTo>
                  <a:lnTo>
                    <a:pt x="729" y="315"/>
                  </a:lnTo>
                  <a:lnTo>
                    <a:pt x="756" y="333"/>
                  </a:lnTo>
                  <a:lnTo>
                    <a:pt x="783" y="360"/>
                  </a:lnTo>
                  <a:lnTo>
                    <a:pt x="810" y="387"/>
                  </a:lnTo>
                  <a:lnTo>
                    <a:pt x="837" y="405"/>
                  </a:lnTo>
                  <a:lnTo>
                    <a:pt x="864" y="423"/>
                  </a:lnTo>
                  <a:lnTo>
                    <a:pt x="882" y="450"/>
                  </a:lnTo>
                  <a:lnTo>
                    <a:pt x="909" y="468"/>
                  </a:lnTo>
                  <a:lnTo>
                    <a:pt x="945" y="486"/>
                  </a:lnTo>
                  <a:lnTo>
                    <a:pt x="981" y="504"/>
                  </a:lnTo>
                  <a:lnTo>
                    <a:pt x="1008" y="522"/>
                  </a:lnTo>
                  <a:lnTo>
                    <a:pt x="1035" y="540"/>
                  </a:lnTo>
                  <a:lnTo>
                    <a:pt x="1062" y="558"/>
                  </a:lnTo>
                  <a:lnTo>
                    <a:pt x="1089" y="576"/>
                  </a:lnTo>
                  <a:lnTo>
                    <a:pt x="1125" y="603"/>
                  </a:lnTo>
                  <a:lnTo>
                    <a:pt x="1152" y="621"/>
                  </a:lnTo>
                  <a:lnTo>
                    <a:pt x="1188" y="639"/>
                  </a:lnTo>
                  <a:lnTo>
                    <a:pt x="1215" y="657"/>
                  </a:lnTo>
                  <a:lnTo>
                    <a:pt x="1242" y="675"/>
                  </a:lnTo>
                  <a:lnTo>
                    <a:pt x="1269" y="693"/>
                  </a:lnTo>
                  <a:lnTo>
                    <a:pt x="1296" y="720"/>
                  </a:lnTo>
                  <a:lnTo>
                    <a:pt x="1323" y="729"/>
                  </a:lnTo>
                  <a:lnTo>
                    <a:pt x="1350" y="747"/>
                  </a:lnTo>
                  <a:lnTo>
                    <a:pt x="1377" y="765"/>
                  </a:lnTo>
                  <a:lnTo>
                    <a:pt x="1404" y="774"/>
                  </a:lnTo>
                  <a:lnTo>
                    <a:pt x="1431" y="792"/>
                  </a:lnTo>
                  <a:lnTo>
                    <a:pt x="1458" y="810"/>
                  </a:lnTo>
                  <a:lnTo>
                    <a:pt x="1485" y="828"/>
                  </a:lnTo>
                  <a:lnTo>
                    <a:pt x="1512" y="846"/>
                  </a:lnTo>
                </a:path>
              </a:pathLst>
            </a:custGeom>
            <a:noFill/>
            <a:ln w="25400" cap="rnd" cmpd="sng">
              <a:solidFill>
                <a:srgbClr val="FC0128"/>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4" name="Group 7"/>
            <p:cNvGrpSpPr>
              <a:grpSpLocks/>
            </p:cNvGrpSpPr>
            <p:nvPr/>
          </p:nvGrpSpPr>
          <p:grpSpPr bwMode="auto">
            <a:xfrm>
              <a:off x="832" y="1590"/>
              <a:ext cx="3025" cy="2107"/>
              <a:chOff x="832" y="1590"/>
              <a:chExt cx="3025" cy="2107"/>
            </a:xfrm>
          </p:grpSpPr>
          <p:sp>
            <p:nvSpPr>
              <p:cNvPr id="15" name="Line 8"/>
              <p:cNvSpPr>
                <a:spLocks noChangeShapeType="1"/>
              </p:cNvSpPr>
              <p:nvPr/>
            </p:nvSpPr>
            <p:spPr bwMode="auto">
              <a:xfrm>
                <a:off x="832" y="1590"/>
                <a:ext cx="0" cy="1684"/>
              </a:xfrm>
              <a:prstGeom prst="line">
                <a:avLst/>
              </a:prstGeom>
              <a:noFill/>
              <a:ln w="1270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 name="Line 9"/>
              <p:cNvSpPr>
                <a:spLocks noChangeShapeType="1"/>
              </p:cNvSpPr>
              <p:nvPr/>
            </p:nvSpPr>
            <p:spPr bwMode="auto">
              <a:xfrm>
                <a:off x="867" y="3305"/>
                <a:ext cx="2968" cy="0"/>
              </a:xfrm>
              <a:prstGeom prst="line">
                <a:avLst/>
              </a:prstGeom>
              <a:noFill/>
              <a:ln w="1270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 name="Freeform 10"/>
              <p:cNvSpPr>
                <a:spLocks/>
              </p:cNvSpPr>
              <p:nvPr/>
            </p:nvSpPr>
            <p:spPr bwMode="auto">
              <a:xfrm>
                <a:off x="1084" y="1910"/>
                <a:ext cx="2773" cy="1153"/>
              </a:xfrm>
              <a:custGeom>
                <a:avLst/>
                <a:gdLst>
                  <a:gd name="T0" fmla="*/ 42 w 2773"/>
                  <a:gd name="T1" fmla="*/ 1128 h 1153"/>
                  <a:gd name="T2" fmla="*/ 127 w 2773"/>
                  <a:gd name="T3" fmla="*/ 1116 h 1153"/>
                  <a:gd name="T4" fmla="*/ 211 w 2773"/>
                  <a:gd name="T5" fmla="*/ 1068 h 1153"/>
                  <a:gd name="T6" fmla="*/ 295 w 2773"/>
                  <a:gd name="T7" fmla="*/ 1008 h 1153"/>
                  <a:gd name="T8" fmla="*/ 366 w 2773"/>
                  <a:gd name="T9" fmla="*/ 936 h 1153"/>
                  <a:gd name="T10" fmla="*/ 422 w 2773"/>
                  <a:gd name="T11" fmla="*/ 864 h 1153"/>
                  <a:gd name="T12" fmla="*/ 450 w 2773"/>
                  <a:gd name="T13" fmla="*/ 792 h 1153"/>
                  <a:gd name="T14" fmla="*/ 450 w 2773"/>
                  <a:gd name="T15" fmla="*/ 720 h 1153"/>
                  <a:gd name="T16" fmla="*/ 464 w 2773"/>
                  <a:gd name="T17" fmla="*/ 648 h 1153"/>
                  <a:gd name="T18" fmla="*/ 492 w 2773"/>
                  <a:gd name="T19" fmla="*/ 564 h 1153"/>
                  <a:gd name="T20" fmla="*/ 507 w 2773"/>
                  <a:gd name="T21" fmla="*/ 480 h 1153"/>
                  <a:gd name="T22" fmla="*/ 521 w 2773"/>
                  <a:gd name="T23" fmla="*/ 408 h 1153"/>
                  <a:gd name="T24" fmla="*/ 549 w 2773"/>
                  <a:gd name="T25" fmla="*/ 408 h 1153"/>
                  <a:gd name="T26" fmla="*/ 549 w 2773"/>
                  <a:gd name="T27" fmla="*/ 480 h 1153"/>
                  <a:gd name="T28" fmla="*/ 577 w 2773"/>
                  <a:gd name="T29" fmla="*/ 552 h 1153"/>
                  <a:gd name="T30" fmla="*/ 591 w 2773"/>
                  <a:gd name="T31" fmla="*/ 624 h 1153"/>
                  <a:gd name="T32" fmla="*/ 661 w 2773"/>
                  <a:gd name="T33" fmla="*/ 588 h 1153"/>
                  <a:gd name="T34" fmla="*/ 675 w 2773"/>
                  <a:gd name="T35" fmla="*/ 516 h 1153"/>
                  <a:gd name="T36" fmla="*/ 684 w 2773"/>
                  <a:gd name="T37" fmla="*/ 448 h 1153"/>
                  <a:gd name="T38" fmla="*/ 704 w 2773"/>
                  <a:gd name="T39" fmla="*/ 372 h 1153"/>
                  <a:gd name="T40" fmla="*/ 746 w 2773"/>
                  <a:gd name="T41" fmla="*/ 228 h 1153"/>
                  <a:gd name="T42" fmla="*/ 774 w 2773"/>
                  <a:gd name="T43" fmla="*/ 156 h 1153"/>
                  <a:gd name="T44" fmla="*/ 830 w 2773"/>
                  <a:gd name="T45" fmla="*/ 84 h 1153"/>
                  <a:gd name="T46" fmla="*/ 901 w 2773"/>
                  <a:gd name="T47" fmla="*/ 24 h 1153"/>
                  <a:gd name="T48" fmla="*/ 985 w 2773"/>
                  <a:gd name="T49" fmla="*/ 0 h 1153"/>
                  <a:gd name="T50" fmla="*/ 1069 w 2773"/>
                  <a:gd name="T51" fmla="*/ 0 h 1153"/>
                  <a:gd name="T52" fmla="*/ 1168 w 2773"/>
                  <a:gd name="T53" fmla="*/ 36 h 1153"/>
                  <a:gd name="T54" fmla="*/ 1252 w 2773"/>
                  <a:gd name="T55" fmla="*/ 96 h 1153"/>
                  <a:gd name="T56" fmla="*/ 1337 w 2773"/>
                  <a:gd name="T57" fmla="*/ 156 h 1153"/>
                  <a:gd name="T58" fmla="*/ 1379 w 2773"/>
                  <a:gd name="T59" fmla="*/ 228 h 1153"/>
                  <a:gd name="T60" fmla="*/ 1435 w 2773"/>
                  <a:gd name="T61" fmla="*/ 300 h 1153"/>
                  <a:gd name="T62" fmla="*/ 1492 w 2773"/>
                  <a:gd name="T63" fmla="*/ 372 h 1153"/>
                  <a:gd name="T64" fmla="*/ 1562 w 2773"/>
                  <a:gd name="T65" fmla="*/ 432 h 1153"/>
                  <a:gd name="T66" fmla="*/ 1632 w 2773"/>
                  <a:gd name="T67" fmla="*/ 492 h 1153"/>
                  <a:gd name="T68" fmla="*/ 1717 w 2773"/>
                  <a:gd name="T69" fmla="*/ 564 h 1153"/>
                  <a:gd name="T70" fmla="*/ 1801 w 2773"/>
                  <a:gd name="T71" fmla="*/ 636 h 1153"/>
                  <a:gd name="T72" fmla="*/ 1886 w 2773"/>
                  <a:gd name="T73" fmla="*/ 696 h 1153"/>
                  <a:gd name="T74" fmla="*/ 1970 w 2773"/>
                  <a:gd name="T75" fmla="*/ 756 h 1153"/>
                  <a:gd name="T76" fmla="*/ 2054 w 2773"/>
                  <a:gd name="T77" fmla="*/ 816 h 1153"/>
                  <a:gd name="T78" fmla="*/ 2139 w 2773"/>
                  <a:gd name="T79" fmla="*/ 864 h 1153"/>
                  <a:gd name="T80" fmla="*/ 2223 w 2773"/>
                  <a:gd name="T81" fmla="*/ 912 h 1153"/>
                  <a:gd name="T82" fmla="*/ 2364 w 2773"/>
                  <a:gd name="T83" fmla="*/ 948 h 1153"/>
                  <a:gd name="T84" fmla="*/ 2448 w 2773"/>
                  <a:gd name="T85" fmla="*/ 984 h 1153"/>
                  <a:gd name="T86" fmla="*/ 2533 w 2773"/>
                  <a:gd name="T87" fmla="*/ 1020 h 1153"/>
                  <a:gd name="T88" fmla="*/ 2631 w 2773"/>
                  <a:gd name="T89" fmla="*/ 1056 h 1153"/>
                  <a:gd name="T90" fmla="*/ 2716 w 2773"/>
                  <a:gd name="T91" fmla="*/ 1092 h 1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773" h="1153">
                    <a:moveTo>
                      <a:pt x="0" y="1152"/>
                    </a:moveTo>
                    <a:lnTo>
                      <a:pt x="42" y="1128"/>
                    </a:lnTo>
                    <a:lnTo>
                      <a:pt x="84" y="1116"/>
                    </a:lnTo>
                    <a:lnTo>
                      <a:pt x="127" y="1116"/>
                    </a:lnTo>
                    <a:lnTo>
                      <a:pt x="169" y="1092"/>
                    </a:lnTo>
                    <a:lnTo>
                      <a:pt x="211" y="1068"/>
                    </a:lnTo>
                    <a:lnTo>
                      <a:pt x="253" y="1044"/>
                    </a:lnTo>
                    <a:lnTo>
                      <a:pt x="295" y="1008"/>
                    </a:lnTo>
                    <a:lnTo>
                      <a:pt x="338" y="972"/>
                    </a:lnTo>
                    <a:lnTo>
                      <a:pt x="366" y="936"/>
                    </a:lnTo>
                    <a:lnTo>
                      <a:pt x="394" y="900"/>
                    </a:lnTo>
                    <a:lnTo>
                      <a:pt x="422" y="864"/>
                    </a:lnTo>
                    <a:lnTo>
                      <a:pt x="436" y="828"/>
                    </a:lnTo>
                    <a:lnTo>
                      <a:pt x="450" y="792"/>
                    </a:lnTo>
                    <a:lnTo>
                      <a:pt x="450" y="756"/>
                    </a:lnTo>
                    <a:lnTo>
                      <a:pt x="450" y="720"/>
                    </a:lnTo>
                    <a:lnTo>
                      <a:pt x="464" y="684"/>
                    </a:lnTo>
                    <a:lnTo>
                      <a:pt x="464" y="648"/>
                    </a:lnTo>
                    <a:lnTo>
                      <a:pt x="478" y="612"/>
                    </a:lnTo>
                    <a:lnTo>
                      <a:pt x="492" y="564"/>
                    </a:lnTo>
                    <a:lnTo>
                      <a:pt x="492" y="516"/>
                    </a:lnTo>
                    <a:lnTo>
                      <a:pt x="507" y="480"/>
                    </a:lnTo>
                    <a:lnTo>
                      <a:pt x="507" y="444"/>
                    </a:lnTo>
                    <a:lnTo>
                      <a:pt x="521" y="408"/>
                    </a:lnTo>
                    <a:lnTo>
                      <a:pt x="535" y="372"/>
                    </a:lnTo>
                    <a:lnTo>
                      <a:pt x="549" y="408"/>
                    </a:lnTo>
                    <a:lnTo>
                      <a:pt x="549" y="444"/>
                    </a:lnTo>
                    <a:lnTo>
                      <a:pt x="549" y="480"/>
                    </a:lnTo>
                    <a:lnTo>
                      <a:pt x="563" y="516"/>
                    </a:lnTo>
                    <a:lnTo>
                      <a:pt x="577" y="552"/>
                    </a:lnTo>
                    <a:lnTo>
                      <a:pt x="577" y="588"/>
                    </a:lnTo>
                    <a:lnTo>
                      <a:pt x="591" y="624"/>
                    </a:lnTo>
                    <a:lnTo>
                      <a:pt x="633" y="624"/>
                    </a:lnTo>
                    <a:lnTo>
                      <a:pt x="661" y="588"/>
                    </a:lnTo>
                    <a:lnTo>
                      <a:pt x="661" y="552"/>
                    </a:lnTo>
                    <a:lnTo>
                      <a:pt x="675" y="516"/>
                    </a:lnTo>
                    <a:lnTo>
                      <a:pt x="675" y="480"/>
                    </a:lnTo>
                    <a:lnTo>
                      <a:pt x="684" y="448"/>
                    </a:lnTo>
                    <a:lnTo>
                      <a:pt x="692" y="412"/>
                    </a:lnTo>
                    <a:lnTo>
                      <a:pt x="704" y="372"/>
                    </a:lnTo>
                    <a:lnTo>
                      <a:pt x="718" y="324"/>
                    </a:lnTo>
                    <a:lnTo>
                      <a:pt x="746" y="228"/>
                    </a:lnTo>
                    <a:lnTo>
                      <a:pt x="760" y="192"/>
                    </a:lnTo>
                    <a:lnTo>
                      <a:pt x="774" y="156"/>
                    </a:lnTo>
                    <a:lnTo>
                      <a:pt x="802" y="120"/>
                    </a:lnTo>
                    <a:lnTo>
                      <a:pt x="830" y="84"/>
                    </a:lnTo>
                    <a:lnTo>
                      <a:pt x="858" y="48"/>
                    </a:lnTo>
                    <a:lnTo>
                      <a:pt x="901" y="24"/>
                    </a:lnTo>
                    <a:lnTo>
                      <a:pt x="943" y="12"/>
                    </a:lnTo>
                    <a:lnTo>
                      <a:pt x="985" y="0"/>
                    </a:lnTo>
                    <a:lnTo>
                      <a:pt x="1027" y="0"/>
                    </a:lnTo>
                    <a:lnTo>
                      <a:pt x="1069" y="0"/>
                    </a:lnTo>
                    <a:lnTo>
                      <a:pt x="1126" y="12"/>
                    </a:lnTo>
                    <a:lnTo>
                      <a:pt x="1168" y="36"/>
                    </a:lnTo>
                    <a:lnTo>
                      <a:pt x="1210" y="60"/>
                    </a:lnTo>
                    <a:lnTo>
                      <a:pt x="1252" y="96"/>
                    </a:lnTo>
                    <a:lnTo>
                      <a:pt x="1295" y="132"/>
                    </a:lnTo>
                    <a:lnTo>
                      <a:pt x="1337" y="156"/>
                    </a:lnTo>
                    <a:lnTo>
                      <a:pt x="1365" y="192"/>
                    </a:lnTo>
                    <a:lnTo>
                      <a:pt x="1379" y="228"/>
                    </a:lnTo>
                    <a:lnTo>
                      <a:pt x="1407" y="264"/>
                    </a:lnTo>
                    <a:lnTo>
                      <a:pt x="1435" y="300"/>
                    </a:lnTo>
                    <a:lnTo>
                      <a:pt x="1463" y="336"/>
                    </a:lnTo>
                    <a:lnTo>
                      <a:pt x="1492" y="372"/>
                    </a:lnTo>
                    <a:lnTo>
                      <a:pt x="1534" y="396"/>
                    </a:lnTo>
                    <a:lnTo>
                      <a:pt x="1562" y="432"/>
                    </a:lnTo>
                    <a:lnTo>
                      <a:pt x="1604" y="456"/>
                    </a:lnTo>
                    <a:lnTo>
                      <a:pt x="1632" y="492"/>
                    </a:lnTo>
                    <a:lnTo>
                      <a:pt x="1674" y="528"/>
                    </a:lnTo>
                    <a:lnTo>
                      <a:pt x="1717" y="564"/>
                    </a:lnTo>
                    <a:lnTo>
                      <a:pt x="1759" y="600"/>
                    </a:lnTo>
                    <a:lnTo>
                      <a:pt x="1801" y="636"/>
                    </a:lnTo>
                    <a:lnTo>
                      <a:pt x="1843" y="672"/>
                    </a:lnTo>
                    <a:lnTo>
                      <a:pt x="1886" y="696"/>
                    </a:lnTo>
                    <a:lnTo>
                      <a:pt x="1928" y="732"/>
                    </a:lnTo>
                    <a:lnTo>
                      <a:pt x="1970" y="756"/>
                    </a:lnTo>
                    <a:lnTo>
                      <a:pt x="2012" y="792"/>
                    </a:lnTo>
                    <a:lnTo>
                      <a:pt x="2054" y="816"/>
                    </a:lnTo>
                    <a:lnTo>
                      <a:pt x="2097" y="840"/>
                    </a:lnTo>
                    <a:lnTo>
                      <a:pt x="2139" y="864"/>
                    </a:lnTo>
                    <a:lnTo>
                      <a:pt x="2181" y="888"/>
                    </a:lnTo>
                    <a:lnTo>
                      <a:pt x="2223" y="912"/>
                    </a:lnTo>
                    <a:lnTo>
                      <a:pt x="2322" y="924"/>
                    </a:lnTo>
                    <a:lnTo>
                      <a:pt x="2364" y="948"/>
                    </a:lnTo>
                    <a:lnTo>
                      <a:pt x="2406" y="960"/>
                    </a:lnTo>
                    <a:lnTo>
                      <a:pt x="2448" y="984"/>
                    </a:lnTo>
                    <a:lnTo>
                      <a:pt x="2491" y="996"/>
                    </a:lnTo>
                    <a:lnTo>
                      <a:pt x="2533" y="1020"/>
                    </a:lnTo>
                    <a:lnTo>
                      <a:pt x="2575" y="1032"/>
                    </a:lnTo>
                    <a:lnTo>
                      <a:pt x="2631" y="1056"/>
                    </a:lnTo>
                    <a:lnTo>
                      <a:pt x="2674" y="1080"/>
                    </a:lnTo>
                    <a:lnTo>
                      <a:pt x="2716" y="1092"/>
                    </a:lnTo>
                    <a:lnTo>
                      <a:pt x="2772" y="1104"/>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 name="Line 11"/>
              <p:cNvSpPr>
                <a:spLocks noChangeShapeType="1"/>
              </p:cNvSpPr>
              <p:nvPr/>
            </p:nvSpPr>
            <p:spPr bwMode="auto">
              <a:xfrm>
                <a:off x="1600" y="2730"/>
                <a:ext cx="0" cy="78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 name="Line 12"/>
              <p:cNvSpPr>
                <a:spLocks noChangeShapeType="1"/>
              </p:cNvSpPr>
              <p:nvPr/>
            </p:nvSpPr>
            <p:spPr bwMode="auto">
              <a:xfrm>
                <a:off x="1756" y="2730"/>
                <a:ext cx="0" cy="78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 name="Rectangle 13"/>
              <p:cNvSpPr>
                <a:spLocks noChangeArrowheads="1"/>
              </p:cNvSpPr>
              <p:nvPr/>
            </p:nvSpPr>
            <p:spPr bwMode="auto">
              <a:xfrm>
                <a:off x="1504" y="3526"/>
                <a:ext cx="256" cy="1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l" eaLnBrk="0" hangingPunct="0"/>
                <a:r>
                  <a:rPr lang="en-US" altLang="en-US" b="1"/>
                  <a:t>0</a:t>
                </a:r>
              </a:p>
            </p:txBody>
          </p:sp>
          <p:sp>
            <p:nvSpPr>
              <p:cNvPr id="21" name="Rectangle 14"/>
              <p:cNvSpPr>
                <a:spLocks noChangeArrowheads="1"/>
              </p:cNvSpPr>
              <p:nvPr/>
            </p:nvSpPr>
            <p:spPr bwMode="auto">
              <a:xfrm>
                <a:off x="1672" y="3526"/>
                <a:ext cx="167" cy="1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b="1"/>
                  <a:t>7</a:t>
                </a:r>
              </a:p>
            </p:txBody>
          </p:sp>
          <p:sp>
            <p:nvSpPr>
              <p:cNvPr id="22" name="Rectangle 15"/>
              <p:cNvSpPr>
                <a:spLocks noChangeArrowheads="1"/>
              </p:cNvSpPr>
              <p:nvPr/>
            </p:nvSpPr>
            <p:spPr bwMode="auto">
              <a:xfrm>
                <a:off x="1984" y="3526"/>
                <a:ext cx="220" cy="1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b="1"/>
                  <a:t>20</a:t>
                </a:r>
              </a:p>
            </p:txBody>
          </p:sp>
          <p:sp>
            <p:nvSpPr>
              <p:cNvPr id="23" name="Line 16"/>
              <p:cNvSpPr>
                <a:spLocks noChangeShapeType="1"/>
              </p:cNvSpPr>
              <p:nvPr/>
            </p:nvSpPr>
            <p:spPr bwMode="auto">
              <a:xfrm>
                <a:off x="2104" y="2730"/>
                <a:ext cx="0" cy="78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24" name="Text Box 19"/>
          <p:cNvSpPr txBox="1">
            <a:spLocks noChangeArrowheads="1"/>
          </p:cNvSpPr>
          <p:nvPr/>
        </p:nvSpPr>
        <p:spPr bwMode="auto">
          <a:xfrm>
            <a:off x="529430" y="5767512"/>
            <a:ext cx="8169275" cy="517525"/>
          </a:xfrm>
          <a:prstGeom prst="rect">
            <a:avLst/>
          </a:prstGeom>
          <a:noFill/>
          <a:ln>
            <a:noFill/>
          </a:ln>
          <a:effectLst/>
          <a:extLst>
            <a:ext uri="{909E8E84-426E-40DD-AFC4-6F175D3DCCD1}">
              <a14:hiddenFill xmlns:a14="http://schemas.microsoft.com/office/drawing/2010/main">
                <a:gradFill rotWithShape="0">
                  <a:gsLst>
                    <a:gs pos="0">
                      <a:schemeClr val="accent1"/>
                    </a:gs>
                    <a:gs pos="100000">
                      <a:schemeClr val="bg1"/>
                    </a:gs>
                  </a:gsLst>
                  <a:lin ang="54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en-US" sz="1400" b="1" dirty="0">
                <a:latin typeface="CopperDB" pitchFamily="2" charset="0"/>
              </a:rPr>
              <a:t>EnerBurn  works by increasing the burn rate when  the flame front reaches the wall at 5-7° after TDC.</a:t>
            </a:r>
          </a:p>
        </p:txBody>
      </p:sp>
    </p:spTree>
    <p:extLst>
      <p:ext uri="{BB962C8B-B14F-4D97-AF65-F5344CB8AC3E}">
        <p14:creationId xmlns:p14="http://schemas.microsoft.com/office/powerpoint/2010/main" val="32686620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1993</TotalTime>
  <Words>1165</Words>
  <Application>Microsoft Office PowerPoint</Application>
  <PresentationFormat>On-screen Show (4:3)</PresentationFormat>
  <Paragraphs>101</Paragraphs>
  <Slides>12</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12</vt:i4>
      </vt:variant>
    </vt:vector>
  </HeadingPairs>
  <TitlesOfParts>
    <vt:vector size="19" baseType="lpstr">
      <vt:lpstr>Arial</vt:lpstr>
      <vt:lpstr>Calibri</vt:lpstr>
      <vt:lpstr>CopperDB</vt:lpstr>
      <vt:lpstr>Wingdings</vt:lpstr>
      <vt:lpstr>Office Theme</vt:lpstr>
      <vt:lpstr>Microsoft Excel Chart</vt:lpstr>
      <vt:lpstr>Chart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Thomas Donino</dc:creator>
  <cp:lastModifiedBy>THOMAS DONINO</cp:lastModifiedBy>
  <cp:revision>39</cp:revision>
  <cp:lastPrinted>2018-12-07T16:44:17Z</cp:lastPrinted>
  <dcterms:created xsi:type="dcterms:W3CDTF">2011-11-17T09:57:31Z</dcterms:created>
  <dcterms:modified xsi:type="dcterms:W3CDTF">2022-06-19T10:34:58Z</dcterms:modified>
</cp:coreProperties>
</file>