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4" r:id="rId6"/>
    <p:sldId id="265" r:id="rId7"/>
    <p:sldId id="266" r:id="rId8"/>
    <p:sldId id="267" r:id="rId9"/>
    <p:sldId id="268" r:id="rId10"/>
    <p:sldId id="269" r:id="rId11"/>
    <p:sldId id="262" r:id="rId12"/>
    <p:sldId id="270" r:id="rId13"/>
    <p:sldId id="271" r:id="rId14"/>
    <p:sldId id="272" r:id="rId15"/>
    <p:sldId id="263"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1" d="100"/>
          <a:sy n="111" d="100"/>
        </p:scale>
        <p:origin x="58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F217-50BA-73CE-0240-E4961ADAE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9D9B15-AC2F-2BE2-0ECA-86CD57540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AAE02-BBC0-9B56-31E0-0C60DC24801E}"/>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5" name="Footer Placeholder 4">
            <a:extLst>
              <a:ext uri="{FF2B5EF4-FFF2-40B4-BE49-F238E27FC236}">
                <a16:creationId xmlns:a16="http://schemas.microsoft.com/office/drawing/2014/main" id="{A3DDBF9D-E138-88CD-83E0-AC29C0660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7A4AE-8E29-C70E-BE6A-F77ECAA27499}"/>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25268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8176-351A-CCB5-4B1A-C68430350A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BF4AE-D225-57EF-038C-CBD08E8448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B1658-EF12-B508-F349-3B47E7BB7006}"/>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5" name="Footer Placeholder 4">
            <a:extLst>
              <a:ext uri="{FF2B5EF4-FFF2-40B4-BE49-F238E27FC236}">
                <a16:creationId xmlns:a16="http://schemas.microsoft.com/office/drawing/2014/main" id="{50B2C7D3-A63C-6D57-E8FD-ABE1822CA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D457B-455D-4B7A-4E42-D0FE5F057DB6}"/>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89664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60143-2A0F-FBDE-0A4D-3DEA407D49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C146B2-3821-B1E3-022A-E66FE83F1C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837C7-B5E5-C153-A751-168E105F97C6}"/>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5" name="Footer Placeholder 4">
            <a:extLst>
              <a:ext uri="{FF2B5EF4-FFF2-40B4-BE49-F238E27FC236}">
                <a16:creationId xmlns:a16="http://schemas.microsoft.com/office/drawing/2014/main" id="{DC9D376B-CF14-B9E1-B904-686A79D45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6B18C-A065-59F0-129D-D6B878D93658}"/>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13312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EC48-BC69-E0EE-059E-BCA22C23D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213F8-E719-AE5B-5CA6-14CF8AE8E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66576-C78F-358F-6147-8BC2A183083E}"/>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5" name="Footer Placeholder 4">
            <a:extLst>
              <a:ext uri="{FF2B5EF4-FFF2-40B4-BE49-F238E27FC236}">
                <a16:creationId xmlns:a16="http://schemas.microsoft.com/office/drawing/2014/main" id="{EACACF5D-26F9-CE88-7FD6-6AAA054FC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FEFC8-974D-0BE9-230B-F1C9E0A5B84A}"/>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254721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29AB-0582-8646-521A-D928F52E0F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BA8120-822A-B5D6-98D2-F3CBF78BA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33A16-F0A8-9170-B83A-01D9589AE09A}"/>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5" name="Footer Placeholder 4">
            <a:extLst>
              <a:ext uri="{FF2B5EF4-FFF2-40B4-BE49-F238E27FC236}">
                <a16:creationId xmlns:a16="http://schemas.microsoft.com/office/drawing/2014/main" id="{2FCEB2D1-62ED-EEBB-43F5-0C1DBE154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73595-4FEB-862B-87B9-BE9B04AD852C}"/>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105120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FBC4-E385-3102-3A8E-9E2467960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3D687-0FF4-A1C5-8900-56E5376504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9FBD78-EF86-1A1D-BB73-80D40A440F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7335C9-2502-2888-A4D1-798B6AF40A46}"/>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6" name="Footer Placeholder 5">
            <a:extLst>
              <a:ext uri="{FF2B5EF4-FFF2-40B4-BE49-F238E27FC236}">
                <a16:creationId xmlns:a16="http://schemas.microsoft.com/office/drawing/2014/main" id="{05AFDDEA-7197-B97D-F8D4-9FA168047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C9DF6-DB15-6A2E-9762-929228A5BF17}"/>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198820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9199-742A-9C80-C675-E24EBBACE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DD1B5F-3E90-3A65-9D9C-A77B3892C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C3527-8421-C6DD-FE70-612362E59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ABEE94-0959-EAFC-091F-363E65A90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17AF4-420D-314D-9112-A65BDF87B0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499D9-4014-B8DB-5909-335A369CD39A}"/>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8" name="Footer Placeholder 7">
            <a:extLst>
              <a:ext uri="{FF2B5EF4-FFF2-40B4-BE49-F238E27FC236}">
                <a16:creationId xmlns:a16="http://schemas.microsoft.com/office/drawing/2014/main" id="{336C4EDF-5E81-1DBB-AD60-7B8A659BB5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617CE-4288-DBF5-93DB-008392C0A7F9}"/>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142601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4C9C-CF23-5016-21F6-BCD96C45F8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A7903C-401A-21D3-A33B-3E6D9958EE27}"/>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4" name="Footer Placeholder 3">
            <a:extLst>
              <a:ext uri="{FF2B5EF4-FFF2-40B4-BE49-F238E27FC236}">
                <a16:creationId xmlns:a16="http://schemas.microsoft.com/office/drawing/2014/main" id="{B5BD7B82-37A6-35B0-D8F8-5B6B5B986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3668E-171C-AD3C-B6F5-70F7D5E99E72}"/>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136598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CC8720-6E71-807F-499A-9105625466FE}"/>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3" name="Footer Placeholder 2">
            <a:extLst>
              <a:ext uri="{FF2B5EF4-FFF2-40B4-BE49-F238E27FC236}">
                <a16:creationId xmlns:a16="http://schemas.microsoft.com/office/drawing/2014/main" id="{7F46E373-6BCE-DBB2-5F5D-5CCFF8FEC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EAE480-463A-CFFE-CA76-C28E8EEBF7E2}"/>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124616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9F93-A710-D26A-40CF-B9F55EE3C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A00B4-3151-A53C-5903-7F39A49AB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7C68F-8B77-7FA6-ED68-65EE24DFF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372F05-B4B3-F11E-B3AB-1825E5C49D76}"/>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6" name="Footer Placeholder 5">
            <a:extLst>
              <a:ext uri="{FF2B5EF4-FFF2-40B4-BE49-F238E27FC236}">
                <a16:creationId xmlns:a16="http://schemas.microsoft.com/office/drawing/2014/main" id="{0C607A1C-B26A-1E84-4729-84FAF4C9C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87B76-6231-B3CC-6B7F-1C420B87D5CA}"/>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37259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A99E-AF79-DEF1-BD2D-AA740D9A7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20A926-EC4E-E983-A7C2-2D2D121D59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260FC-50D8-9185-C898-3CEF70855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7B2E1-967C-C21E-C209-05896C07C138}"/>
              </a:ext>
            </a:extLst>
          </p:cNvPr>
          <p:cNvSpPr>
            <a:spLocks noGrp="1"/>
          </p:cNvSpPr>
          <p:nvPr>
            <p:ph type="dt" sz="half" idx="10"/>
          </p:nvPr>
        </p:nvSpPr>
        <p:spPr/>
        <p:txBody>
          <a:bodyPr/>
          <a:lstStyle/>
          <a:p>
            <a:fld id="{9F80E12B-B5B6-476C-BA28-0E19A02914B4}" type="datetimeFigureOut">
              <a:rPr lang="en-US" smtClean="0"/>
              <a:t>11/4/2022</a:t>
            </a:fld>
            <a:endParaRPr lang="en-US"/>
          </a:p>
        </p:txBody>
      </p:sp>
      <p:sp>
        <p:nvSpPr>
          <p:cNvPr id="6" name="Footer Placeholder 5">
            <a:extLst>
              <a:ext uri="{FF2B5EF4-FFF2-40B4-BE49-F238E27FC236}">
                <a16:creationId xmlns:a16="http://schemas.microsoft.com/office/drawing/2014/main" id="{DEE2F9EE-376A-721B-222E-E96AB0DB2F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63F6B-41B5-4926-D235-6F4F390AF32B}"/>
              </a:ext>
            </a:extLst>
          </p:cNvPr>
          <p:cNvSpPr>
            <a:spLocks noGrp="1"/>
          </p:cNvSpPr>
          <p:nvPr>
            <p:ph type="sldNum" sz="quarter" idx="12"/>
          </p:nvPr>
        </p:nvSpPr>
        <p:spPr/>
        <p:txBody>
          <a:bodyPr/>
          <a:lstStyle/>
          <a:p>
            <a:fld id="{E8333FFB-D3C7-4CA0-96CC-02134B4BBCB3}" type="slidenum">
              <a:rPr lang="en-US" smtClean="0"/>
              <a:t>‹#›</a:t>
            </a:fld>
            <a:endParaRPr lang="en-US"/>
          </a:p>
        </p:txBody>
      </p:sp>
    </p:spTree>
    <p:extLst>
      <p:ext uri="{BB962C8B-B14F-4D97-AF65-F5344CB8AC3E}">
        <p14:creationId xmlns:p14="http://schemas.microsoft.com/office/powerpoint/2010/main" val="103545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AAA41-1534-30BA-96C3-A739EEE59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216A07-FD0D-20C1-94DE-0BA8895F8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4D4A8-F973-BCD2-05A6-1441BAE14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0E12B-B5B6-476C-BA28-0E19A02914B4}" type="datetimeFigureOut">
              <a:rPr lang="en-US" smtClean="0"/>
              <a:t>11/4/2022</a:t>
            </a:fld>
            <a:endParaRPr lang="en-US"/>
          </a:p>
        </p:txBody>
      </p:sp>
      <p:sp>
        <p:nvSpPr>
          <p:cNvPr id="5" name="Footer Placeholder 4">
            <a:extLst>
              <a:ext uri="{FF2B5EF4-FFF2-40B4-BE49-F238E27FC236}">
                <a16:creationId xmlns:a16="http://schemas.microsoft.com/office/drawing/2014/main" id="{8675A80D-FE58-DE81-E929-29139D193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C4739D-0F9B-B1CD-A0D0-9DD3196AA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33FFB-D3C7-4CA0-96CC-02134B4BBCB3}" type="slidenum">
              <a:rPr lang="en-US" smtClean="0"/>
              <a:t>‹#›</a:t>
            </a:fld>
            <a:endParaRPr lang="en-US"/>
          </a:p>
        </p:txBody>
      </p:sp>
    </p:spTree>
    <p:extLst>
      <p:ext uri="{BB962C8B-B14F-4D97-AF65-F5344CB8AC3E}">
        <p14:creationId xmlns:p14="http://schemas.microsoft.com/office/powerpoint/2010/main" val="219634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oleObject" Target="file:///C:\Users\etck-pete\Desktop\Enerteck\Microbes\EnerBurn%20and%20Microbes%20Landscape.doc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tif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jpeg"/><Relationship Id="rId10" Type="http://schemas.openxmlformats.org/officeDocument/2006/relationships/image" Target="../media/image11.jpg"/><Relationship Id="rId4" Type="http://schemas.openxmlformats.org/officeDocument/2006/relationships/image" Target="../media/image6.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2" name="TextBox 1"/>
          <p:cNvSpPr txBox="1"/>
          <p:nvPr/>
        </p:nvSpPr>
        <p:spPr>
          <a:xfrm>
            <a:off x="2743200" y="1905001"/>
            <a:ext cx="6781800" cy="2246769"/>
          </a:xfrm>
          <a:prstGeom prst="rect">
            <a:avLst/>
          </a:prstGeom>
          <a:noFill/>
        </p:spPr>
        <p:txBody>
          <a:bodyPr wrap="square" rtlCol="0">
            <a:spAutoFit/>
          </a:bodyPr>
          <a:lstStyle/>
          <a:p>
            <a:pPr algn="ctr"/>
            <a:r>
              <a:rPr lang="en-US" sz="2800" b="1" dirty="0"/>
              <a:t>Enerteck Chemical Corporation</a:t>
            </a:r>
          </a:p>
          <a:p>
            <a:pPr algn="ctr"/>
            <a:r>
              <a:rPr lang="en-US" sz="2800" b="1" dirty="0"/>
              <a:t>Bulk Tank Manual Dosing </a:t>
            </a:r>
            <a:r>
              <a:rPr lang="en-US" sz="2800" b="1" dirty="0" err="1"/>
              <a:t>Giudelines</a:t>
            </a:r>
            <a:endParaRPr lang="en-US" sz="2800" b="1" dirty="0"/>
          </a:p>
          <a:p>
            <a:pPr algn="ctr"/>
            <a:endParaRPr lang="en-US" sz="2800" b="1" dirty="0"/>
          </a:p>
          <a:p>
            <a:pPr algn="ctr"/>
            <a:r>
              <a:rPr lang="en-US" sz="2800" b="1" dirty="0"/>
              <a:t>September 1, 2022</a:t>
            </a:r>
          </a:p>
          <a:p>
            <a:pPr algn="ctr"/>
            <a:endParaRPr lang="en-US" sz="2800" b="1" dirty="0"/>
          </a:p>
        </p:txBody>
      </p:sp>
    </p:spTree>
    <p:extLst>
      <p:ext uri="{BB962C8B-B14F-4D97-AF65-F5344CB8AC3E}">
        <p14:creationId xmlns:p14="http://schemas.microsoft.com/office/powerpoint/2010/main" val="234941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Working with the Enerburn Catalyst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TextBox 5">
            <a:extLst>
              <a:ext uri="{FF2B5EF4-FFF2-40B4-BE49-F238E27FC236}">
                <a16:creationId xmlns:a16="http://schemas.microsoft.com/office/drawing/2014/main" id="{9045DB0C-DE23-07AB-B8E1-37B01714A0EF}"/>
              </a:ext>
            </a:extLst>
          </p:cNvPr>
          <p:cNvSpPr txBox="1"/>
          <p:nvPr/>
        </p:nvSpPr>
        <p:spPr>
          <a:xfrm>
            <a:off x="2866846" y="808187"/>
            <a:ext cx="7162800" cy="461665"/>
          </a:xfrm>
          <a:prstGeom prst="rect">
            <a:avLst/>
          </a:prstGeom>
          <a:noFill/>
        </p:spPr>
        <p:txBody>
          <a:bodyPr wrap="square" rtlCol="0">
            <a:spAutoFit/>
          </a:bodyPr>
          <a:lstStyle/>
          <a:p>
            <a:pPr algn="ctr"/>
            <a:r>
              <a:rPr lang="en-US" sz="2400" b="1" kern="1400" dirty="0">
                <a:solidFill>
                  <a:srgbClr val="000000"/>
                </a:solidFill>
                <a:latin typeface="+mj-lt"/>
              </a:rPr>
              <a:t>Proper Dosing of your Fuel – Drum Cradle</a:t>
            </a:r>
          </a:p>
        </p:txBody>
      </p:sp>
      <p:pic>
        <p:nvPicPr>
          <p:cNvPr id="39" name="Picture 38">
            <a:extLst>
              <a:ext uri="{FF2B5EF4-FFF2-40B4-BE49-F238E27FC236}">
                <a16:creationId xmlns:a16="http://schemas.microsoft.com/office/drawing/2014/main" id="{B3940D3F-C707-5E7B-B4C7-EEAF70D29F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5193" y="1786814"/>
            <a:ext cx="2451810" cy="1642186"/>
          </a:xfrm>
          <a:prstGeom prst="rect">
            <a:avLst/>
          </a:prstGeom>
        </p:spPr>
      </p:pic>
      <p:pic>
        <p:nvPicPr>
          <p:cNvPr id="40" name="Picture 39">
            <a:extLst>
              <a:ext uri="{FF2B5EF4-FFF2-40B4-BE49-F238E27FC236}">
                <a16:creationId xmlns:a16="http://schemas.microsoft.com/office/drawing/2014/main" id="{74DF6817-CFD2-D305-4743-B9100EDE6E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9045" y="1811967"/>
            <a:ext cx="2286000" cy="1655138"/>
          </a:xfrm>
          <a:prstGeom prst="rect">
            <a:avLst/>
          </a:prstGeom>
        </p:spPr>
      </p:pic>
      <p:pic>
        <p:nvPicPr>
          <p:cNvPr id="41" name="Picture 40">
            <a:extLst>
              <a:ext uri="{FF2B5EF4-FFF2-40B4-BE49-F238E27FC236}">
                <a16:creationId xmlns:a16="http://schemas.microsoft.com/office/drawing/2014/main" id="{F7489F16-1F64-890F-AFB7-F45E4F2ED2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193" y="4317608"/>
            <a:ext cx="3960931" cy="1655138"/>
          </a:xfrm>
          <a:prstGeom prst="rect">
            <a:avLst/>
          </a:prstGeom>
        </p:spPr>
      </p:pic>
      <p:pic>
        <p:nvPicPr>
          <p:cNvPr id="42" name="Picture 41">
            <a:extLst>
              <a:ext uri="{FF2B5EF4-FFF2-40B4-BE49-F238E27FC236}">
                <a16:creationId xmlns:a16="http://schemas.microsoft.com/office/drawing/2014/main" id="{1EFF3503-B63B-88A5-1B4D-7A2B1DD220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691" t="11410" r="36547" b="12996"/>
          <a:stretch/>
        </p:blipFill>
        <p:spPr>
          <a:xfrm>
            <a:off x="8577130" y="4426213"/>
            <a:ext cx="1817915" cy="1556657"/>
          </a:xfrm>
          <a:prstGeom prst="rect">
            <a:avLst/>
          </a:prstGeom>
        </p:spPr>
      </p:pic>
      <p:sp>
        <p:nvSpPr>
          <p:cNvPr id="43" name="TextBox 42">
            <a:extLst>
              <a:ext uri="{FF2B5EF4-FFF2-40B4-BE49-F238E27FC236}">
                <a16:creationId xmlns:a16="http://schemas.microsoft.com/office/drawing/2014/main" id="{772DBC4A-FCC3-97FD-3B23-8294D55C5A27}"/>
              </a:ext>
            </a:extLst>
          </p:cNvPr>
          <p:cNvSpPr txBox="1"/>
          <p:nvPr/>
        </p:nvSpPr>
        <p:spPr>
          <a:xfrm>
            <a:off x="4459839" y="2176216"/>
            <a:ext cx="3363686" cy="830997"/>
          </a:xfrm>
          <a:prstGeom prst="rect">
            <a:avLst/>
          </a:prstGeom>
          <a:noFill/>
        </p:spPr>
        <p:txBody>
          <a:bodyPr wrap="square" rtlCol="0">
            <a:spAutoFit/>
          </a:bodyPr>
          <a:lstStyle/>
          <a:p>
            <a:r>
              <a:rPr lang="en-US" sz="1600" b="1" dirty="0"/>
              <a:t>Assemble the Tilting Drum Cradle using the instructions included in the box.</a:t>
            </a:r>
          </a:p>
        </p:txBody>
      </p:sp>
      <p:sp>
        <p:nvSpPr>
          <p:cNvPr id="44" name="TextBox 43">
            <a:extLst>
              <a:ext uri="{FF2B5EF4-FFF2-40B4-BE49-F238E27FC236}">
                <a16:creationId xmlns:a16="http://schemas.microsoft.com/office/drawing/2014/main" id="{6C9550D9-A84D-25E2-BB10-049942EE6F9B}"/>
              </a:ext>
            </a:extLst>
          </p:cNvPr>
          <p:cNvSpPr txBox="1"/>
          <p:nvPr/>
        </p:nvSpPr>
        <p:spPr>
          <a:xfrm>
            <a:off x="6096000" y="4929241"/>
            <a:ext cx="2362200" cy="584775"/>
          </a:xfrm>
          <a:prstGeom prst="rect">
            <a:avLst/>
          </a:prstGeom>
          <a:noFill/>
        </p:spPr>
        <p:txBody>
          <a:bodyPr wrap="square" rtlCol="0">
            <a:spAutoFit/>
          </a:bodyPr>
          <a:lstStyle/>
          <a:p>
            <a:r>
              <a:rPr lang="en-US" sz="1600" b="1" dirty="0"/>
              <a:t>Install the Drum Spigot in the ¾” drum bung.</a:t>
            </a:r>
          </a:p>
        </p:txBody>
      </p:sp>
    </p:spTree>
    <p:extLst>
      <p:ext uri="{BB962C8B-B14F-4D97-AF65-F5344CB8AC3E}">
        <p14:creationId xmlns:p14="http://schemas.microsoft.com/office/powerpoint/2010/main" val="249653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Dosing Your Fuel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a:extLst>
              <a:ext uri="{FF2B5EF4-FFF2-40B4-BE49-F238E27FC236}">
                <a16:creationId xmlns:a16="http://schemas.microsoft.com/office/drawing/2014/main" id="{50EA3061-75D7-A293-536F-71EF1705CADE}"/>
              </a:ext>
            </a:extLst>
          </p:cNvPr>
          <p:cNvSpPr txBox="1"/>
          <p:nvPr/>
        </p:nvSpPr>
        <p:spPr>
          <a:xfrm>
            <a:off x="2866846" y="808187"/>
            <a:ext cx="7162800" cy="461665"/>
          </a:xfrm>
          <a:prstGeom prst="rect">
            <a:avLst/>
          </a:prstGeom>
          <a:noFill/>
        </p:spPr>
        <p:txBody>
          <a:bodyPr wrap="square" rtlCol="0">
            <a:spAutoFit/>
          </a:bodyPr>
          <a:lstStyle/>
          <a:p>
            <a:pPr algn="ctr"/>
            <a:r>
              <a:rPr lang="en-US" sz="2400" b="1" kern="1400" dirty="0">
                <a:solidFill>
                  <a:srgbClr val="000000"/>
                </a:solidFill>
                <a:latin typeface="+mj-lt"/>
              </a:rPr>
              <a:t>Proper Dosing of your Fuel – Dosing Chart</a:t>
            </a:r>
          </a:p>
        </p:txBody>
      </p:sp>
      <p:sp>
        <p:nvSpPr>
          <p:cNvPr id="5" name="TextBox 4">
            <a:extLst>
              <a:ext uri="{FF2B5EF4-FFF2-40B4-BE49-F238E27FC236}">
                <a16:creationId xmlns:a16="http://schemas.microsoft.com/office/drawing/2014/main" id="{126930F6-B669-BCF8-591C-3953F21C1AE5}"/>
              </a:ext>
            </a:extLst>
          </p:cNvPr>
          <p:cNvSpPr txBox="1"/>
          <p:nvPr/>
        </p:nvSpPr>
        <p:spPr>
          <a:xfrm>
            <a:off x="2078947" y="1559943"/>
            <a:ext cx="3657600" cy="1077218"/>
          </a:xfrm>
          <a:prstGeom prst="rect">
            <a:avLst/>
          </a:prstGeom>
          <a:noFill/>
        </p:spPr>
        <p:txBody>
          <a:bodyPr wrap="square" rtlCol="0">
            <a:spAutoFit/>
          </a:bodyPr>
          <a:lstStyle/>
          <a:p>
            <a:r>
              <a:rPr lang="en-US" sz="1600" b="1" dirty="0"/>
              <a:t>Note the amount of diesel </a:t>
            </a:r>
            <a:r>
              <a:rPr lang="en-US" sz="1600" b="1" u="sng" dirty="0"/>
              <a:t>added</a:t>
            </a:r>
            <a:r>
              <a:rPr lang="en-US" sz="1600" b="1" dirty="0"/>
              <a:t> when fueling the unit. This is only fuel dispensed, not the total volume of the tank.</a:t>
            </a:r>
          </a:p>
        </p:txBody>
      </p:sp>
      <p:sp>
        <p:nvSpPr>
          <p:cNvPr id="6" name="TextBox 5">
            <a:extLst>
              <a:ext uri="{FF2B5EF4-FFF2-40B4-BE49-F238E27FC236}">
                <a16:creationId xmlns:a16="http://schemas.microsoft.com/office/drawing/2014/main" id="{4354579B-84CE-8EC6-4BE6-40D8640A81EE}"/>
              </a:ext>
            </a:extLst>
          </p:cNvPr>
          <p:cNvSpPr txBox="1"/>
          <p:nvPr/>
        </p:nvSpPr>
        <p:spPr>
          <a:xfrm>
            <a:off x="5795102" y="3091816"/>
            <a:ext cx="4571998" cy="1077218"/>
          </a:xfrm>
          <a:prstGeom prst="rect">
            <a:avLst/>
          </a:prstGeom>
          <a:noFill/>
        </p:spPr>
        <p:txBody>
          <a:bodyPr wrap="square" rtlCol="0">
            <a:spAutoFit/>
          </a:bodyPr>
          <a:lstStyle/>
          <a:p>
            <a:r>
              <a:rPr lang="en-US" sz="1600" b="1" dirty="0"/>
              <a:t>Use the Dosing Chart to determine the amount of EnerBurn to dose. Always round up to the next available amount on the Dosing Table. (i.e., Round 7458 gallons to 7500 gallons on the Dosing Table.)</a:t>
            </a:r>
          </a:p>
        </p:txBody>
      </p:sp>
      <p:grpSp>
        <p:nvGrpSpPr>
          <p:cNvPr id="10" name="Group 9">
            <a:extLst>
              <a:ext uri="{FF2B5EF4-FFF2-40B4-BE49-F238E27FC236}">
                <a16:creationId xmlns:a16="http://schemas.microsoft.com/office/drawing/2014/main" id="{EEE8E4B0-6B99-9580-6134-1F6905B49B73}"/>
              </a:ext>
            </a:extLst>
          </p:cNvPr>
          <p:cNvGrpSpPr/>
          <p:nvPr/>
        </p:nvGrpSpPr>
        <p:grpSpPr>
          <a:xfrm>
            <a:off x="5887081" y="1652876"/>
            <a:ext cx="4143778" cy="1291507"/>
            <a:chOff x="4062819" y="1568172"/>
            <a:chExt cx="4547781" cy="1676400"/>
          </a:xfrm>
        </p:grpSpPr>
        <p:pic>
          <p:nvPicPr>
            <p:cNvPr id="11" name="Picture 10">
              <a:extLst>
                <a:ext uri="{FF2B5EF4-FFF2-40B4-BE49-F238E27FC236}">
                  <a16:creationId xmlns:a16="http://schemas.microsoft.com/office/drawing/2014/main" id="{B4279CC2-7EFC-B79B-FEA7-32890919CD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88" t="22511" r="20705" b="16465"/>
            <a:stretch/>
          </p:blipFill>
          <p:spPr>
            <a:xfrm>
              <a:off x="4062819" y="1568172"/>
              <a:ext cx="4547781" cy="1676400"/>
            </a:xfrm>
            <a:prstGeom prst="rect">
              <a:avLst/>
            </a:prstGeom>
          </p:spPr>
        </p:pic>
        <p:sp>
          <p:nvSpPr>
            <p:cNvPr id="12" name="Rounded Rectangle 8">
              <a:extLst>
                <a:ext uri="{FF2B5EF4-FFF2-40B4-BE49-F238E27FC236}">
                  <a16:creationId xmlns:a16="http://schemas.microsoft.com/office/drawing/2014/main" id="{E88B221A-22BD-37C8-FC89-1D12B3BA4A6B}"/>
                </a:ext>
              </a:extLst>
            </p:cNvPr>
            <p:cNvSpPr/>
            <p:nvPr/>
          </p:nvSpPr>
          <p:spPr>
            <a:xfrm>
              <a:off x="7848600" y="2314664"/>
              <a:ext cx="685800" cy="38100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2836DF5B-5EC2-362F-863C-C78F2225860A}"/>
              </a:ext>
            </a:extLst>
          </p:cNvPr>
          <p:cNvGrpSpPr/>
          <p:nvPr/>
        </p:nvGrpSpPr>
        <p:grpSpPr>
          <a:xfrm>
            <a:off x="2148516" y="2889991"/>
            <a:ext cx="2785793" cy="2498644"/>
            <a:chOff x="371475" y="3235047"/>
            <a:chExt cx="3124200" cy="3280369"/>
          </a:xfrm>
        </p:grpSpPr>
        <p:grpSp>
          <p:nvGrpSpPr>
            <p:cNvPr id="14" name="Group 13">
              <a:extLst>
                <a:ext uri="{FF2B5EF4-FFF2-40B4-BE49-F238E27FC236}">
                  <a16:creationId xmlns:a16="http://schemas.microsoft.com/office/drawing/2014/main" id="{82ABE26F-317E-313D-95CC-E96FB6987409}"/>
                </a:ext>
              </a:extLst>
            </p:cNvPr>
            <p:cNvGrpSpPr/>
            <p:nvPr/>
          </p:nvGrpSpPr>
          <p:grpSpPr>
            <a:xfrm>
              <a:off x="523875" y="3235047"/>
              <a:ext cx="2971800" cy="3280369"/>
              <a:chOff x="914400" y="2968031"/>
              <a:chExt cx="2079171" cy="2044840"/>
            </a:xfrm>
          </p:grpSpPr>
          <p:pic>
            <p:nvPicPr>
              <p:cNvPr id="17" name="Picture 16">
                <a:extLst>
                  <a:ext uri="{FF2B5EF4-FFF2-40B4-BE49-F238E27FC236}">
                    <a16:creationId xmlns:a16="http://schemas.microsoft.com/office/drawing/2014/main" id="{FEAC4C71-6671-140F-CD14-E00E164D39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t="10317" r="10766" b="84866"/>
              <a:stretch/>
            </p:blipFill>
            <p:spPr>
              <a:xfrm>
                <a:off x="914400" y="2968031"/>
                <a:ext cx="2079171" cy="330340"/>
              </a:xfrm>
              <a:prstGeom prst="rect">
                <a:avLst/>
              </a:prstGeom>
            </p:spPr>
          </p:pic>
          <p:pic>
            <p:nvPicPr>
              <p:cNvPr id="18" name="Picture 17">
                <a:extLst>
                  <a:ext uri="{FF2B5EF4-FFF2-40B4-BE49-F238E27FC236}">
                    <a16:creationId xmlns:a16="http://schemas.microsoft.com/office/drawing/2014/main" id="{63713C15-E7A0-BC08-F49F-227EDD2346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719" t="50000" r="11587" b="25000"/>
              <a:stretch/>
            </p:blipFill>
            <p:spPr>
              <a:xfrm>
                <a:off x="955220" y="3298371"/>
                <a:ext cx="1997529" cy="1714500"/>
              </a:xfrm>
              <a:prstGeom prst="rect">
                <a:avLst/>
              </a:prstGeom>
            </p:spPr>
          </p:pic>
        </p:grpSp>
        <p:cxnSp>
          <p:nvCxnSpPr>
            <p:cNvPr id="15" name="Straight Connector 14">
              <a:extLst>
                <a:ext uri="{FF2B5EF4-FFF2-40B4-BE49-F238E27FC236}">
                  <a16:creationId xmlns:a16="http://schemas.microsoft.com/office/drawing/2014/main" id="{7EA1BBC1-3A64-51CB-CDC4-427302B52C22}"/>
                </a:ext>
              </a:extLst>
            </p:cNvPr>
            <p:cNvCxnSpPr/>
            <p:nvPr/>
          </p:nvCxnSpPr>
          <p:spPr>
            <a:xfrm>
              <a:off x="523875" y="4953000"/>
              <a:ext cx="2971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3D7F95-041B-C39D-F056-CB929A87FCD3}"/>
                </a:ext>
              </a:extLst>
            </p:cNvPr>
            <p:cNvCxnSpPr/>
            <p:nvPr/>
          </p:nvCxnSpPr>
          <p:spPr>
            <a:xfrm>
              <a:off x="371475" y="4572000"/>
              <a:ext cx="1524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AF5F85D9-57FE-B62C-49D6-1F27A22819C1}"/>
              </a:ext>
            </a:extLst>
          </p:cNvPr>
          <p:cNvSpPr txBox="1"/>
          <p:nvPr/>
        </p:nvSpPr>
        <p:spPr>
          <a:xfrm>
            <a:off x="5843882" y="4406850"/>
            <a:ext cx="4669969" cy="923330"/>
          </a:xfrm>
          <a:prstGeom prst="rect">
            <a:avLst/>
          </a:prstGeom>
          <a:noFill/>
        </p:spPr>
        <p:txBody>
          <a:bodyPr wrap="square" rtlCol="0">
            <a:spAutoFit/>
          </a:bodyPr>
          <a:lstStyle/>
          <a:p>
            <a:r>
              <a:rPr lang="en-US" b="1" dirty="0"/>
              <a:t>NOTE:</a:t>
            </a:r>
          </a:p>
          <a:p>
            <a:r>
              <a:rPr lang="en-US" b="1" dirty="0"/>
              <a:t>It is easier and more accurate to use liters when dosing EnerBurn in larger quantities. </a:t>
            </a:r>
          </a:p>
        </p:txBody>
      </p:sp>
    </p:spTree>
    <p:extLst>
      <p:ext uri="{BB962C8B-B14F-4D97-AF65-F5344CB8AC3E}">
        <p14:creationId xmlns:p14="http://schemas.microsoft.com/office/powerpoint/2010/main" val="64540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Dosing Your Fuel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a:extLst>
              <a:ext uri="{FF2B5EF4-FFF2-40B4-BE49-F238E27FC236}">
                <a16:creationId xmlns:a16="http://schemas.microsoft.com/office/drawing/2014/main" id="{50EA3061-75D7-A293-536F-71EF1705CADE}"/>
              </a:ext>
            </a:extLst>
          </p:cNvPr>
          <p:cNvSpPr txBox="1"/>
          <p:nvPr/>
        </p:nvSpPr>
        <p:spPr>
          <a:xfrm>
            <a:off x="2866846" y="808187"/>
            <a:ext cx="7162800" cy="461665"/>
          </a:xfrm>
          <a:prstGeom prst="rect">
            <a:avLst/>
          </a:prstGeom>
          <a:noFill/>
        </p:spPr>
        <p:txBody>
          <a:bodyPr wrap="square" rtlCol="0">
            <a:spAutoFit/>
          </a:bodyPr>
          <a:lstStyle/>
          <a:p>
            <a:pPr algn="ctr"/>
            <a:r>
              <a:rPr lang="en-US" sz="2400" b="1" kern="1400" dirty="0">
                <a:solidFill>
                  <a:srgbClr val="000000"/>
                </a:solidFill>
                <a:latin typeface="+mj-lt"/>
              </a:rPr>
              <a:t>Proper Dosing of your Fuel – Dosing App</a:t>
            </a:r>
          </a:p>
        </p:txBody>
      </p:sp>
      <p:sp>
        <p:nvSpPr>
          <p:cNvPr id="2" name="TextBox 1">
            <a:extLst>
              <a:ext uri="{FF2B5EF4-FFF2-40B4-BE49-F238E27FC236}">
                <a16:creationId xmlns:a16="http://schemas.microsoft.com/office/drawing/2014/main" id="{AB50DD77-3194-63F8-0957-6BE4B11D54FC}"/>
              </a:ext>
            </a:extLst>
          </p:cNvPr>
          <p:cNvSpPr txBox="1"/>
          <p:nvPr/>
        </p:nvSpPr>
        <p:spPr>
          <a:xfrm>
            <a:off x="1702279" y="1418063"/>
            <a:ext cx="1164567" cy="646331"/>
          </a:xfrm>
          <a:prstGeom prst="rect">
            <a:avLst/>
          </a:prstGeom>
          <a:noFill/>
        </p:spPr>
        <p:txBody>
          <a:bodyPr wrap="square" rtlCol="0">
            <a:spAutoFit/>
          </a:bodyPr>
          <a:lstStyle/>
          <a:p>
            <a:r>
              <a:rPr lang="en-US" sz="1200" b="1" dirty="0"/>
              <a:t>Get the EnerBurn Dosing App</a:t>
            </a:r>
          </a:p>
        </p:txBody>
      </p:sp>
      <p:pic>
        <p:nvPicPr>
          <p:cNvPr id="20" name="Picture 19">
            <a:extLst>
              <a:ext uri="{FF2B5EF4-FFF2-40B4-BE49-F238E27FC236}">
                <a16:creationId xmlns:a16="http://schemas.microsoft.com/office/drawing/2014/main" id="{0E6AADB5-234B-409A-AF94-E96A4F8FFE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661" y="2309231"/>
            <a:ext cx="1612277" cy="3582838"/>
          </a:xfrm>
          <a:prstGeom prst="rect">
            <a:avLst/>
          </a:prstGeom>
          <a:ln>
            <a:solidFill>
              <a:schemeClr val="tx1"/>
            </a:solidFill>
          </a:ln>
        </p:spPr>
      </p:pic>
      <p:sp>
        <p:nvSpPr>
          <p:cNvPr id="21" name="TextBox 20">
            <a:extLst>
              <a:ext uri="{FF2B5EF4-FFF2-40B4-BE49-F238E27FC236}">
                <a16:creationId xmlns:a16="http://schemas.microsoft.com/office/drawing/2014/main" id="{AA947E1F-50D5-3BB6-575B-E2B766E86D8B}"/>
              </a:ext>
            </a:extLst>
          </p:cNvPr>
          <p:cNvSpPr txBox="1"/>
          <p:nvPr/>
        </p:nvSpPr>
        <p:spPr>
          <a:xfrm>
            <a:off x="3981250" y="1605960"/>
            <a:ext cx="1612279" cy="523220"/>
          </a:xfrm>
          <a:prstGeom prst="rect">
            <a:avLst/>
          </a:prstGeom>
          <a:noFill/>
        </p:spPr>
        <p:txBody>
          <a:bodyPr wrap="square" rtlCol="0">
            <a:spAutoFit/>
          </a:bodyPr>
          <a:lstStyle/>
          <a:p>
            <a:pPr algn="ctr"/>
            <a:r>
              <a:rPr lang="en-US" sz="1400" b="1" dirty="0"/>
              <a:t>Enter the amount of fuel added</a:t>
            </a:r>
          </a:p>
        </p:txBody>
      </p:sp>
      <p:sp>
        <p:nvSpPr>
          <p:cNvPr id="22" name="TextBox 21">
            <a:extLst>
              <a:ext uri="{FF2B5EF4-FFF2-40B4-BE49-F238E27FC236}">
                <a16:creationId xmlns:a16="http://schemas.microsoft.com/office/drawing/2014/main" id="{7984ED9A-9C2B-463F-30B1-1A51C4EDBF44}"/>
              </a:ext>
            </a:extLst>
          </p:cNvPr>
          <p:cNvSpPr txBox="1"/>
          <p:nvPr/>
        </p:nvSpPr>
        <p:spPr>
          <a:xfrm>
            <a:off x="6331578" y="1349494"/>
            <a:ext cx="1494542" cy="954107"/>
          </a:xfrm>
          <a:prstGeom prst="rect">
            <a:avLst/>
          </a:prstGeom>
          <a:noFill/>
        </p:spPr>
        <p:txBody>
          <a:bodyPr wrap="square" rtlCol="0">
            <a:spAutoFit/>
          </a:bodyPr>
          <a:lstStyle/>
          <a:p>
            <a:pPr algn="ctr"/>
            <a:r>
              <a:rPr lang="en-US" sz="1400" b="1" dirty="0"/>
              <a:t>The amount of EnerBurn required is displayed</a:t>
            </a:r>
          </a:p>
        </p:txBody>
      </p:sp>
      <p:sp>
        <p:nvSpPr>
          <p:cNvPr id="23" name="TextBox 22">
            <a:extLst>
              <a:ext uri="{FF2B5EF4-FFF2-40B4-BE49-F238E27FC236}">
                <a16:creationId xmlns:a16="http://schemas.microsoft.com/office/drawing/2014/main" id="{B1784A75-7D3F-0ABB-9EE4-B74D90C11D87}"/>
              </a:ext>
            </a:extLst>
          </p:cNvPr>
          <p:cNvSpPr txBox="1"/>
          <p:nvPr/>
        </p:nvSpPr>
        <p:spPr>
          <a:xfrm>
            <a:off x="8407751" y="1382429"/>
            <a:ext cx="1621895" cy="954107"/>
          </a:xfrm>
          <a:prstGeom prst="rect">
            <a:avLst/>
          </a:prstGeom>
          <a:noFill/>
        </p:spPr>
        <p:txBody>
          <a:bodyPr wrap="square" rtlCol="0">
            <a:spAutoFit/>
          </a:bodyPr>
          <a:lstStyle/>
          <a:p>
            <a:pPr algn="ctr"/>
            <a:r>
              <a:rPr lang="en-US" sz="1400" b="1" dirty="0"/>
              <a:t>Hit Save/New </a:t>
            </a:r>
            <a:r>
              <a:rPr lang="en-US" sz="1400" b="1" dirty="0" err="1"/>
              <a:t>Calc</a:t>
            </a:r>
            <a:r>
              <a:rPr lang="en-US" sz="1400" b="1" dirty="0"/>
              <a:t> to clear. Previous </a:t>
            </a:r>
            <a:r>
              <a:rPr lang="en-US" sz="1400" b="1" dirty="0" err="1"/>
              <a:t>Calc</a:t>
            </a:r>
            <a:r>
              <a:rPr lang="en-US" sz="1400" b="1" dirty="0"/>
              <a:t> is shown at the bottom</a:t>
            </a:r>
          </a:p>
        </p:txBody>
      </p:sp>
      <p:pic>
        <p:nvPicPr>
          <p:cNvPr id="24" name="Picture 23">
            <a:extLst>
              <a:ext uri="{FF2B5EF4-FFF2-40B4-BE49-F238E27FC236}">
                <a16:creationId xmlns:a16="http://schemas.microsoft.com/office/drawing/2014/main" id="{F76ADFA0-CBAE-257C-CCFA-62B4DB1C29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3419" y="1337942"/>
            <a:ext cx="846200" cy="846200"/>
          </a:xfrm>
          <a:prstGeom prst="rect">
            <a:avLst/>
          </a:prstGeom>
        </p:spPr>
      </p:pic>
      <p:grpSp>
        <p:nvGrpSpPr>
          <p:cNvPr id="25" name="Group 24">
            <a:extLst>
              <a:ext uri="{FF2B5EF4-FFF2-40B4-BE49-F238E27FC236}">
                <a16:creationId xmlns:a16="http://schemas.microsoft.com/office/drawing/2014/main" id="{DAF3FCF4-A12F-85B5-17B4-B2E228542430}"/>
              </a:ext>
            </a:extLst>
          </p:cNvPr>
          <p:cNvGrpSpPr/>
          <p:nvPr/>
        </p:nvGrpSpPr>
        <p:grpSpPr>
          <a:xfrm>
            <a:off x="3981251" y="2309228"/>
            <a:ext cx="1612278" cy="3582838"/>
            <a:chOff x="2514597" y="2133599"/>
            <a:chExt cx="2061142" cy="4571998"/>
          </a:xfrm>
        </p:grpSpPr>
        <p:pic>
          <p:nvPicPr>
            <p:cNvPr id="26" name="Picture 25">
              <a:extLst>
                <a:ext uri="{FF2B5EF4-FFF2-40B4-BE49-F238E27FC236}">
                  <a16:creationId xmlns:a16="http://schemas.microsoft.com/office/drawing/2014/main" id="{197A70AA-1B15-2F0A-A9E7-2D4553C849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8340" y="2133599"/>
              <a:ext cx="2057399" cy="4571998"/>
            </a:xfrm>
            <a:prstGeom prst="rect">
              <a:avLst/>
            </a:prstGeom>
            <a:ln>
              <a:solidFill>
                <a:schemeClr val="tx1"/>
              </a:solidFill>
            </a:ln>
          </p:spPr>
        </p:pic>
        <p:sp>
          <p:nvSpPr>
            <p:cNvPr id="27" name="Rounded Rectangle 13">
              <a:extLst>
                <a:ext uri="{FF2B5EF4-FFF2-40B4-BE49-F238E27FC236}">
                  <a16:creationId xmlns:a16="http://schemas.microsoft.com/office/drawing/2014/main" id="{BC2E5A71-63BE-DDD7-C64F-3686B3B17D0E}"/>
                </a:ext>
              </a:extLst>
            </p:cNvPr>
            <p:cNvSpPr/>
            <p:nvPr/>
          </p:nvSpPr>
          <p:spPr>
            <a:xfrm>
              <a:off x="2514597" y="3676648"/>
              <a:ext cx="1990728" cy="6667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26312693-4D98-0A78-DB3E-6BD0CA7F3E93}"/>
              </a:ext>
            </a:extLst>
          </p:cNvPr>
          <p:cNvGrpSpPr/>
          <p:nvPr/>
        </p:nvGrpSpPr>
        <p:grpSpPr>
          <a:xfrm>
            <a:off x="6331578" y="2309228"/>
            <a:ext cx="1494542" cy="3586940"/>
            <a:chOff x="4750930" y="2137698"/>
            <a:chExt cx="2057400" cy="4572001"/>
          </a:xfrm>
        </p:grpSpPr>
        <p:pic>
          <p:nvPicPr>
            <p:cNvPr id="29" name="Picture 28">
              <a:extLst>
                <a:ext uri="{FF2B5EF4-FFF2-40B4-BE49-F238E27FC236}">
                  <a16:creationId xmlns:a16="http://schemas.microsoft.com/office/drawing/2014/main" id="{8CF880AC-E73E-6ACF-4C37-4976768A89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0930" y="2137698"/>
              <a:ext cx="2057400" cy="4572001"/>
            </a:xfrm>
            <a:prstGeom prst="rect">
              <a:avLst/>
            </a:prstGeom>
            <a:ln>
              <a:solidFill>
                <a:schemeClr val="tx1"/>
              </a:solidFill>
            </a:ln>
          </p:spPr>
        </p:pic>
        <p:sp>
          <p:nvSpPr>
            <p:cNvPr id="30" name="Rounded Rectangle 14">
              <a:extLst>
                <a:ext uri="{FF2B5EF4-FFF2-40B4-BE49-F238E27FC236}">
                  <a16:creationId xmlns:a16="http://schemas.microsoft.com/office/drawing/2014/main" id="{7AE075C2-7B35-A753-914D-00B658A905F0}"/>
                </a:ext>
              </a:extLst>
            </p:cNvPr>
            <p:cNvSpPr/>
            <p:nvPr/>
          </p:nvSpPr>
          <p:spPr>
            <a:xfrm>
              <a:off x="4750930" y="4267200"/>
              <a:ext cx="1905000" cy="12191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A451F74-1502-429A-DD2C-E0DDBAAFA023}"/>
              </a:ext>
            </a:extLst>
          </p:cNvPr>
          <p:cNvGrpSpPr/>
          <p:nvPr/>
        </p:nvGrpSpPr>
        <p:grpSpPr>
          <a:xfrm>
            <a:off x="8407752" y="2309228"/>
            <a:ext cx="1621894" cy="3573314"/>
            <a:chOff x="6958743" y="2133599"/>
            <a:chExt cx="2053113" cy="4562474"/>
          </a:xfrm>
        </p:grpSpPr>
        <p:pic>
          <p:nvPicPr>
            <p:cNvPr id="32" name="Picture 31">
              <a:extLst>
                <a:ext uri="{FF2B5EF4-FFF2-40B4-BE49-F238E27FC236}">
                  <a16:creationId xmlns:a16="http://schemas.microsoft.com/office/drawing/2014/main" id="{848DE97C-010B-6E52-A3FC-581C1BE08B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8743" y="2133599"/>
              <a:ext cx="2053113" cy="4562474"/>
            </a:xfrm>
            <a:prstGeom prst="rect">
              <a:avLst/>
            </a:prstGeom>
            <a:ln>
              <a:solidFill>
                <a:schemeClr val="tx1"/>
              </a:solidFill>
            </a:ln>
          </p:spPr>
        </p:pic>
        <p:sp>
          <p:nvSpPr>
            <p:cNvPr id="33" name="Rounded Rectangle 15">
              <a:extLst>
                <a:ext uri="{FF2B5EF4-FFF2-40B4-BE49-F238E27FC236}">
                  <a16:creationId xmlns:a16="http://schemas.microsoft.com/office/drawing/2014/main" id="{66678619-8F68-142B-B88C-F1840097E4E2}"/>
                </a:ext>
              </a:extLst>
            </p:cNvPr>
            <p:cNvSpPr/>
            <p:nvPr/>
          </p:nvSpPr>
          <p:spPr>
            <a:xfrm>
              <a:off x="7010399" y="5181600"/>
              <a:ext cx="1895475"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346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Dosing Your Fuel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a:extLst>
              <a:ext uri="{FF2B5EF4-FFF2-40B4-BE49-F238E27FC236}">
                <a16:creationId xmlns:a16="http://schemas.microsoft.com/office/drawing/2014/main" id="{50EA3061-75D7-A293-536F-71EF1705CADE}"/>
              </a:ext>
            </a:extLst>
          </p:cNvPr>
          <p:cNvSpPr txBox="1"/>
          <p:nvPr/>
        </p:nvSpPr>
        <p:spPr>
          <a:xfrm>
            <a:off x="2866846" y="808187"/>
            <a:ext cx="7162800" cy="461665"/>
          </a:xfrm>
          <a:prstGeom prst="rect">
            <a:avLst/>
          </a:prstGeom>
          <a:noFill/>
        </p:spPr>
        <p:txBody>
          <a:bodyPr wrap="square" rtlCol="0">
            <a:spAutoFit/>
          </a:bodyPr>
          <a:lstStyle/>
          <a:p>
            <a:pPr algn="ctr"/>
            <a:r>
              <a:rPr lang="en-US" sz="2400" b="1" kern="1400" dirty="0">
                <a:solidFill>
                  <a:srgbClr val="000000"/>
                </a:solidFill>
                <a:latin typeface="+mj-lt"/>
              </a:rPr>
              <a:t>Proper Dosing of your Fuel – Measuring a Dose</a:t>
            </a:r>
          </a:p>
        </p:txBody>
      </p:sp>
      <p:sp>
        <p:nvSpPr>
          <p:cNvPr id="5" name="TextBox 4">
            <a:extLst>
              <a:ext uri="{FF2B5EF4-FFF2-40B4-BE49-F238E27FC236}">
                <a16:creationId xmlns:a16="http://schemas.microsoft.com/office/drawing/2014/main" id="{4D077DCC-3290-D1C6-A844-45D617FCA642}"/>
              </a:ext>
            </a:extLst>
          </p:cNvPr>
          <p:cNvSpPr txBox="1"/>
          <p:nvPr/>
        </p:nvSpPr>
        <p:spPr>
          <a:xfrm>
            <a:off x="1810111" y="1366084"/>
            <a:ext cx="8915400" cy="338554"/>
          </a:xfrm>
          <a:prstGeom prst="rect">
            <a:avLst/>
          </a:prstGeom>
          <a:noFill/>
        </p:spPr>
        <p:txBody>
          <a:bodyPr wrap="square" rtlCol="0">
            <a:spAutoFit/>
          </a:bodyPr>
          <a:lstStyle/>
          <a:p>
            <a:r>
              <a:rPr lang="en-US" sz="1600" spc="-10" dirty="0"/>
              <a:t>Using the 4,800-gallon fuel delivery from the previous slide, the EnerBurn dose will be </a:t>
            </a:r>
            <a:r>
              <a:rPr lang="en-US" sz="1600" b="1" spc="-10" dirty="0"/>
              <a:t>7.3 liters </a:t>
            </a:r>
            <a:endParaRPr lang="en-US" sz="1600" spc="-10" dirty="0"/>
          </a:p>
        </p:txBody>
      </p:sp>
      <p:sp>
        <p:nvSpPr>
          <p:cNvPr id="6" name="TextBox 5">
            <a:extLst>
              <a:ext uri="{FF2B5EF4-FFF2-40B4-BE49-F238E27FC236}">
                <a16:creationId xmlns:a16="http://schemas.microsoft.com/office/drawing/2014/main" id="{D15D8421-E826-B54A-D6A2-609C4C1A29DE}"/>
              </a:ext>
            </a:extLst>
          </p:cNvPr>
          <p:cNvSpPr txBox="1"/>
          <p:nvPr/>
        </p:nvSpPr>
        <p:spPr>
          <a:xfrm>
            <a:off x="1810111" y="1613528"/>
            <a:ext cx="8915399" cy="338554"/>
          </a:xfrm>
          <a:prstGeom prst="rect">
            <a:avLst/>
          </a:prstGeom>
          <a:noFill/>
        </p:spPr>
        <p:txBody>
          <a:bodyPr wrap="square" rtlCol="0">
            <a:spAutoFit/>
          </a:bodyPr>
          <a:lstStyle/>
          <a:p>
            <a:r>
              <a:rPr lang="en-US" sz="1600" dirty="0"/>
              <a:t>With our 4-liter Transfer Container that will be one </a:t>
            </a:r>
            <a:r>
              <a:rPr lang="en-US" sz="1600" b="1" dirty="0"/>
              <a:t>4-liter </a:t>
            </a:r>
            <a:r>
              <a:rPr lang="en-US" sz="1600" dirty="0"/>
              <a:t>fill and one </a:t>
            </a:r>
            <a:r>
              <a:rPr lang="en-US" sz="1600" b="1" dirty="0"/>
              <a:t>3.3-liter </a:t>
            </a:r>
            <a:r>
              <a:rPr lang="en-US" sz="1600" dirty="0"/>
              <a:t>fill.</a:t>
            </a:r>
          </a:p>
        </p:txBody>
      </p:sp>
      <p:sp>
        <p:nvSpPr>
          <p:cNvPr id="10" name="Rectangle 9">
            <a:extLst>
              <a:ext uri="{FF2B5EF4-FFF2-40B4-BE49-F238E27FC236}">
                <a16:creationId xmlns:a16="http://schemas.microsoft.com/office/drawing/2014/main" id="{87C63ACC-DB09-BE60-2B22-928DABF82F65}"/>
              </a:ext>
            </a:extLst>
          </p:cNvPr>
          <p:cNvSpPr/>
          <p:nvPr/>
        </p:nvSpPr>
        <p:spPr>
          <a:xfrm>
            <a:off x="2187515" y="2002319"/>
            <a:ext cx="6789708" cy="1781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5BB3EDB-C2EC-E408-53BB-4450008C4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336" y="4765194"/>
            <a:ext cx="2265397" cy="1229264"/>
          </a:xfrm>
          <a:prstGeom prst="rect">
            <a:avLst/>
          </a:prstGeom>
        </p:spPr>
      </p:pic>
      <p:pic>
        <p:nvPicPr>
          <p:cNvPr id="12" name="Picture 11">
            <a:extLst>
              <a:ext uri="{FF2B5EF4-FFF2-40B4-BE49-F238E27FC236}">
                <a16:creationId xmlns:a16="http://schemas.microsoft.com/office/drawing/2014/main" id="{8AB30AB3-CDA2-EEE1-F23A-4822478813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4836" y="4765194"/>
            <a:ext cx="2265398" cy="1229264"/>
          </a:xfrm>
          <a:prstGeom prst="rect">
            <a:avLst/>
          </a:prstGeom>
        </p:spPr>
      </p:pic>
      <p:pic>
        <p:nvPicPr>
          <p:cNvPr id="13" name="Picture 12">
            <a:extLst>
              <a:ext uri="{FF2B5EF4-FFF2-40B4-BE49-F238E27FC236}">
                <a16:creationId xmlns:a16="http://schemas.microsoft.com/office/drawing/2014/main" id="{66E4F2EA-EE6E-9710-5525-7F87E7E592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6136" y="4765194"/>
            <a:ext cx="2265398" cy="1229264"/>
          </a:xfrm>
          <a:prstGeom prst="rect">
            <a:avLst/>
          </a:prstGeom>
        </p:spPr>
      </p:pic>
      <p:sp>
        <p:nvSpPr>
          <p:cNvPr id="14" name="TextBox 13">
            <a:extLst>
              <a:ext uri="{FF2B5EF4-FFF2-40B4-BE49-F238E27FC236}">
                <a16:creationId xmlns:a16="http://schemas.microsoft.com/office/drawing/2014/main" id="{63FB884B-2997-1D1C-7FF8-F060758AD566}"/>
              </a:ext>
            </a:extLst>
          </p:cNvPr>
          <p:cNvSpPr txBox="1"/>
          <p:nvPr/>
        </p:nvSpPr>
        <p:spPr>
          <a:xfrm>
            <a:off x="2047336" y="3850794"/>
            <a:ext cx="2265397" cy="830997"/>
          </a:xfrm>
          <a:prstGeom prst="rect">
            <a:avLst/>
          </a:prstGeom>
          <a:noFill/>
        </p:spPr>
        <p:txBody>
          <a:bodyPr wrap="square" rtlCol="0">
            <a:spAutoFit/>
          </a:bodyPr>
          <a:lstStyle/>
          <a:p>
            <a:pPr algn="ctr"/>
            <a:r>
              <a:rPr lang="en-US" sz="1600" dirty="0"/>
              <a:t>First, equalize the drum pressure by operating the spigot.</a:t>
            </a:r>
          </a:p>
        </p:txBody>
      </p:sp>
      <p:sp>
        <p:nvSpPr>
          <p:cNvPr id="15" name="TextBox 14">
            <a:extLst>
              <a:ext uri="{FF2B5EF4-FFF2-40B4-BE49-F238E27FC236}">
                <a16:creationId xmlns:a16="http://schemas.microsoft.com/office/drawing/2014/main" id="{A9FE9072-C1AD-780C-3C29-5D6C67956BB5}"/>
              </a:ext>
            </a:extLst>
          </p:cNvPr>
          <p:cNvSpPr txBox="1"/>
          <p:nvPr/>
        </p:nvSpPr>
        <p:spPr>
          <a:xfrm>
            <a:off x="4904836" y="3989293"/>
            <a:ext cx="2265397" cy="584775"/>
          </a:xfrm>
          <a:prstGeom prst="rect">
            <a:avLst/>
          </a:prstGeom>
          <a:noFill/>
        </p:spPr>
        <p:txBody>
          <a:bodyPr wrap="square" rtlCol="0">
            <a:spAutoFit/>
          </a:bodyPr>
          <a:lstStyle/>
          <a:p>
            <a:pPr algn="ctr"/>
            <a:r>
              <a:rPr lang="en-US" sz="1600" dirty="0"/>
              <a:t>Carefully tilt the drum to the horizontal position</a:t>
            </a:r>
          </a:p>
        </p:txBody>
      </p:sp>
      <p:sp>
        <p:nvSpPr>
          <p:cNvPr id="16" name="TextBox 15">
            <a:extLst>
              <a:ext uri="{FF2B5EF4-FFF2-40B4-BE49-F238E27FC236}">
                <a16:creationId xmlns:a16="http://schemas.microsoft.com/office/drawing/2014/main" id="{50FA3270-B052-2654-A482-6A185D581147}"/>
              </a:ext>
            </a:extLst>
          </p:cNvPr>
          <p:cNvSpPr txBox="1"/>
          <p:nvPr/>
        </p:nvSpPr>
        <p:spPr>
          <a:xfrm>
            <a:off x="7686135" y="3850794"/>
            <a:ext cx="2265397" cy="830997"/>
          </a:xfrm>
          <a:prstGeom prst="rect">
            <a:avLst/>
          </a:prstGeom>
          <a:noFill/>
        </p:spPr>
        <p:txBody>
          <a:bodyPr wrap="square" rtlCol="0">
            <a:spAutoFit/>
          </a:bodyPr>
          <a:lstStyle/>
          <a:p>
            <a:pPr algn="ctr"/>
            <a:r>
              <a:rPr lang="en-US" sz="1600" dirty="0"/>
              <a:t>Position the Transfer Container under the spigot. </a:t>
            </a:r>
          </a:p>
        </p:txBody>
      </p:sp>
      <p:pic>
        <p:nvPicPr>
          <p:cNvPr id="17" name="Picture 16">
            <a:extLst>
              <a:ext uri="{FF2B5EF4-FFF2-40B4-BE49-F238E27FC236}">
                <a16:creationId xmlns:a16="http://schemas.microsoft.com/office/drawing/2014/main" id="{E6FBD667-2150-296D-A7C3-1A6BEE344A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0871" y="2089253"/>
            <a:ext cx="2826827" cy="1590090"/>
          </a:xfrm>
          <a:prstGeom prst="rect">
            <a:avLst/>
          </a:prstGeom>
        </p:spPr>
      </p:pic>
      <p:sp>
        <p:nvSpPr>
          <p:cNvPr id="18" name="TextBox 17">
            <a:extLst>
              <a:ext uri="{FF2B5EF4-FFF2-40B4-BE49-F238E27FC236}">
                <a16:creationId xmlns:a16="http://schemas.microsoft.com/office/drawing/2014/main" id="{6D0B0AAC-1E17-B39B-3956-3363AD9BF473}"/>
              </a:ext>
            </a:extLst>
          </p:cNvPr>
          <p:cNvSpPr txBox="1"/>
          <p:nvPr/>
        </p:nvSpPr>
        <p:spPr>
          <a:xfrm>
            <a:off x="2278483" y="2484717"/>
            <a:ext cx="3466709" cy="830997"/>
          </a:xfrm>
          <a:prstGeom prst="rect">
            <a:avLst/>
          </a:prstGeom>
          <a:noFill/>
        </p:spPr>
        <p:txBody>
          <a:bodyPr wrap="square" rtlCol="0">
            <a:spAutoFit/>
          </a:bodyPr>
          <a:lstStyle/>
          <a:p>
            <a:r>
              <a:rPr lang="en-US" sz="1600" dirty="0"/>
              <a:t>A handy tip:</a:t>
            </a:r>
          </a:p>
          <a:p>
            <a:r>
              <a:rPr lang="en-US" sz="1600" dirty="0"/>
              <a:t>Use a grease pencil or a piece of tape to mark the 10</a:t>
            </a:r>
            <a:r>
              <a:rPr lang="en-US" sz="1600" baseline="30000" dirty="0"/>
              <a:t>th</a:t>
            </a:r>
            <a:r>
              <a:rPr lang="en-US" sz="1600" dirty="0"/>
              <a:t> of a liter level.</a:t>
            </a:r>
          </a:p>
        </p:txBody>
      </p:sp>
    </p:spTree>
    <p:extLst>
      <p:ext uri="{BB962C8B-B14F-4D97-AF65-F5344CB8AC3E}">
        <p14:creationId xmlns:p14="http://schemas.microsoft.com/office/powerpoint/2010/main" val="9604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Dosing Your Fuel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a:extLst>
              <a:ext uri="{FF2B5EF4-FFF2-40B4-BE49-F238E27FC236}">
                <a16:creationId xmlns:a16="http://schemas.microsoft.com/office/drawing/2014/main" id="{50EA3061-75D7-A293-536F-71EF1705CADE}"/>
              </a:ext>
            </a:extLst>
          </p:cNvPr>
          <p:cNvSpPr txBox="1"/>
          <p:nvPr/>
        </p:nvSpPr>
        <p:spPr>
          <a:xfrm>
            <a:off x="2866846" y="808187"/>
            <a:ext cx="7162800" cy="461665"/>
          </a:xfrm>
          <a:prstGeom prst="rect">
            <a:avLst/>
          </a:prstGeom>
          <a:noFill/>
        </p:spPr>
        <p:txBody>
          <a:bodyPr wrap="square" rtlCol="0">
            <a:spAutoFit/>
          </a:bodyPr>
          <a:lstStyle/>
          <a:p>
            <a:pPr algn="ctr"/>
            <a:r>
              <a:rPr lang="en-US" sz="2400" b="1" kern="1400" dirty="0">
                <a:solidFill>
                  <a:srgbClr val="000000"/>
                </a:solidFill>
                <a:latin typeface="+mj-lt"/>
              </a:rPr>
              <a:t>Proper Dosing of your Fuel – Measuring a Dose Cont’d</a:t>
            </a:r>
          </a:p>
        </p:txBody>
      </p:sp>
      <p:pic>
        <p:nvPicPr>
          <p:cNvPr id="2" name="Picture 2">
            <a:extLst>
              <a:ext uri="{FF2B5EF4-FFF2-40B4-BE49-F238E27FC236}">
                <a16:creationId xmlns:a16="http://schemas.microsoft.com/office/drawing/2014/main" id="{15AE89B3-4F22-3448-E8D1-52A5486852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200"/>
          <a:stretch/>
        </p:blipFill>
        <p:spPr bwMode="auto">
          <a:xfrm>
            <a:off x="2897870" y="1501407"/>
            <a:ext cx="2720802" cy="189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55CA233C-5209-3C07-9ED5-ABC3D4CBBE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154"/>
          <a:stretch/>
        </p:blipFill>
        <p:spPr bwMode="auto">
          <a:xfrm>
            <a:off x="2877513" y="4065105"/>
            <a:ext cx="2848870" cy="181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F2584628-1110-E90E-DE0B-8D46EF9DECDB}"/>
              </a:ext>
            </a:extLst>
          </p:cNvPr>
          <p:cNvSpPr txBox="1"/>
          <p:nvPr/>
        </p:nvSpPr>
        <p:spPr>
          <a:xfrm>
            <a:off x="1342436" y="1938928"/>
            <a:ext cx="1429928" cy="1077218"/>
          </a:xfrm>
          <a:prstGeom prst="rect">
            <a:avLst/>
          </a:prstGeom>
          <a:noFill/>
        </p:spPr>
        <p:txBody>
          <a:bodyPr wrap="square" rtlCol="0">
            <a:spAutoFit/>
          </a:bodyPr>
          <a:lstStyle/>
          <a:p>
            <a:r>
              <a:rPr lang="en-US" sz="1600" dirty="0"/>
              <a:t>Dispense the EnerBurn to the 4-liter mark.</a:t>
            </a:r>
          </a:p>
        </p:txBody>
      </p:sp>
      <p:pic>
        <p:nvPicPr>
          <p:cNvPr id="21" name="Picture 20">
            <a:extLst>
              <a:ext uri="{FF2B5EF4-FFF2-40B4-BE49-F238E27FC236}">
                <a16:creationId xmlns:a16="http://schemas.microsoft.com/office/drawing/2014/main" id="{5FDEDFB2-1FDB-7B1D-8FBE-AA9BC53663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873" t="48333" r="48645" b="4444"/>
          <a:stretch/>
        </p:blipFill>
        <p:spPr>
          <a:xfrm>
            <a:off x="7867978" y="1456413"/>
            <a:ext cx="2103783" cy="2033423"/>
          </a:xfrm>
          <a:prstGeom prst="rect">
            <a:avLst/>
          </a:prstGeom>
        </p:spPr>
      </p:pic>
      <p:sp>
        <p:nvSpPr>
          <p:cNvPr id="22" name="TextBox 21">
            <a:extLst>
              <a:ext uri="{FF2B5EF4-FFF2-40B4-BE49-F238E27FC236}">
                <a16:creationId xmlns:a16="http://schemas.microsoft.com/office/drawing/2014/main" id="{359C3312-1D90-16DF-F645-ED616CE6243C}"/>
              </a:ext>
            </a:extLst>
          </p:cNvPr>
          <p:cNvSpPr txBox="1"/>
          <p:nvPr/>
        </p:nvSpPr>
        <p:spPr>
          <a:xfrm>
            <a:off x="6477000" y="1745575"/>
            <a:ext cx="1295400" cy="1323439"/>
          </a:xfrm>
          <a:prstGeom prst="rect">
            <a:avLst/>
          </a:prstGeom>
          <a:noFill/>
        </p:spPr>
        <p:txBody>
          <a:bodyPr wrap="square" rtlCol="0">
            <a:spAutoFit/>
          </a:bodyPr>
          <a:lstStyle/>
          <a:p>
            <a:r>
              <a:rPr lang="en-US" sz="1600" dirty="0"/>
              <a:t>Place the cap on the container to prevent spills.</a:t>
            </a:r>
          </a:p>
        </p:txBody>
      </p:sp>
      <p:sp>
        <p:nvSpPr>
          <p:cNvPr id="23" name="TextBox 22">
            <a:extLst>
              <a:ext uri="{FF2B5EF4-FFF2-40B4-BE49-F238E27FC236}">
                <a16:creationId xmlns:a16="http://schemas.microsoft.com/office/drawing/2014/main" id="{9D1CE85E-40A0-2220-DF76-8CCA95EFB9B5}"/>
              </a:ext>
            </a:extLst>
          </p:cNvPr>
          <p:cNvSpPr txBox="1"/>
          <p:nvPr/>
        </p:nvSpPr>
        <p:spPr>
          <a:xfrm>
            <a:off x="3136579" y="3459946"/>
            <a:ext cx="6781800" cy="369332"/>
          </a:xfrm>
          <a:prstGeom prst="rect">
            <a:avLst/>
          </a:prstGeom>
          <a:noFill/>
        </p:spPr>
        <p:txBody>
          <a:bodyPr wrap="square" rtlCol="0">
            <a:spAutoFit/>
          </a:bodyPr>
          <a:lstStyle/>
          <a:p>
            <a:r>
              <a:rPr lang="en-US" b="1" dirty="0"/>
              <a:t>Pour the EnerBurn directly into the diesel fuel in the bulk tank</a:t>
            </a:r>
          </a:p>
        </p:txBody>
      </p:sp>
      <p:sp>
        <p:nvSpPr>
          <p:cNvPr id="24" name="TextBox 23">
            <a:extLst>
              <a:ext uri="{FF2B5EF4-FFF2-40B4-BE49-F238E27FC236}">
                <a16:creationId xmlns:a16="http://schemas.microsoft.com/office/drawing/2014/main" id="{CE27CAEA-1F35-D338-B3F8-D1D0692CCC52}"/>
              </a:ext>
            </a:extLst>
          </p:cNvPr>
          <p:cNvSpPr txBox="1"/>
          <p:nvPr/>
        </p:nvSpPr>
        <p:spPr>
          <a:xfrm>
            <a:off x="1342436" y="4332920"/>
            <a:ext cx="1535077" cy="1323439"/>
          </a:xfrm>
          <a:prstGeom prst="rect">
            <a:avLst/>
          </a:prstGeom>
          <a:noFill/>
        </p:spPr>
        <p:txBody>
          <a:bodyPr wrap="square" rtlCol="0">
            <a:spAutoFit/>
          </a:bodyPr>
          <a:lstStyle/>
          <a:p>
            <a:r>
              <a:rPr lang="en-US" sz="1600" dirty="0"/>
              <a:t>Follow the same procedure for the remaining 3.3 liters</a:t>
            </a:r>
          </a:p>
        </p:txBody>
      </p:sp>
      <p:pic>
        <p:nvPicPr>
          <p:cNvPr id="25" name="Picture 24">
            <a:extLst>
              <a:ext uri="{FF2B5EF4-FFF2-40B4-BE49-F238E27FC236}">
                <a16:creationId xmlns:a16="http://schemas.microsoft.com/office/drawing/2014/main" id="{CF0B410A-C674-1102-3571-FFF7E4FFB0D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750"/>
          <a:stretch/>
        </p:blipFill>
        <p:spPr>
          <a:xfrm>
            <a:off x="7506911" y="4065105"/>
            <a:ext cx="2516211" cy="1859072"/>
          </a:xfrm>
          <a:prstGeom prst="rect">
            <a:avLst/>
          </a:prstGeom>
        </p:spPr>
      </p:pic>
      <p:sp>
        <p:nvSpPr>
          <p:cNvPr id="26" name="TextBox 25">
            <a:extLst>
              <a:ext uri="{FF2B5EF4-FFF2-40B4-BE49-F238E27FC236}">
                <a16:creationId xmlns:a16="http://schemas.microsoft.com/office/drawing/2014/main" id="{8CB93CE0-14A3-7C0A-5A77-8AFD082A1212}"/>
              </a:ext>
            </a:extLst>
          </p:cNvPr>
          <p:cNvSpPr txBox="1"/>
          <p:nvPr/>
        </p:nvSpPr>
        <p:spPr>
          <a:xfrm>
            <a:off x="6477000" y="4398342"/>
            <a:ext cx="1041292" cy="1077218"/>
          </a:xfrm>
          <a:prstGeom prst="rect">
            <a:avLst/>
          </a:prstGeom>
          <a:noFill/>
        </p:spPr>
        <p:txBody>
          <a:bodyPr wrap="square" rtlCol="0">
            <a:spAutoFit/>
          </a:bodyPr>
          <a:lstStyle/>
          <a:p>
            <a:r>
              <a:rPr lang="en-US" sz="1600" dirty="0"/>
              <a:t>Then stand the drum upright</a:t>
            </a:r>
          </a:p>
        </p:txBody>
      </p:sp>
    </p:spTree>
    <p:extLst>
      <p:ext uri="{BB962C8B-B14F-4D97-AF65-F5344CB8AC3E}">
        <p14:creationId xmlns:p14="http://schemas.microsoft.com/office/powerpoint/2010/main" val="385070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Record Keeping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a:extLst>
              <a:ext uri="{FF2B5EF4-FFF2-40B4-BE49-F238E27FC236}">
                <a16:creationId xmlns:a16="http://schemas.microsoft.com/office/drawing/2014/main" id="{787907CC-B1F6-266E-644B-E33CDF917E4F}"/>
              </a:ext>
            </a:extLst>
          </p:cNvPr>
          <p:cNvSpPr txBox="1"/>
          <p:nvPr/>
        </p:nvSpPr>
        <p:spPr>
          <a:xfrm>
            <a:off x="2530296" y="750964"/>
            <a:ext cx="8316102" cy="400110"/>
          </a:xfrm>
          <a:prstGeom prst="rect">
            <a:avLst/>
          </a:prstGeom>
          <a:noFill/>
        </p:spPr>
        <p:txBody>
          <a:bodyPr wrap="square" rtlCol="0">
            <a:spAutoFit/>
          </a:bodyPr>
          <a:lstStyle/>
          <a:p>
            <a:pPr algn="ctr"/>
            <a:r>
              <a:rPr lang="en-US" sz="2000" b="1" dirty="0"/>
              <a:t>Fill out the EnerBurn Fueling Record completely and accurately  </a:t>
            </a:r>
          </a:p>
        </p:txBody>
      </p:sp>
      <p:pic>
        <p:nvPicPr>
          <p:cNvPr id="5" name="Picture 4">
            <a:extLst>
              <a:ext uri="{FF2B5EF4-FFF2-40B4-BE49-F238E27FC236}">
                <a16:creationId xmlns:a16="http://schemas.microsoft.com/office/drawing/2014/main" id="{FA5C9314-C64C-D530-1609-517BBC263F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14" t="5285" r="5011" b="56583"/>
          <a:stretch/>
        </p:blipFill>
        <p:spPr>
          <a:xfrm>
            <a:off x="2966922" y="1292438"/>
            <a:ext cx="7615052" cy="4214031"/>
          </a:xfrm>
          <a:prstGeom prst="rect">
            <a:avLst/>
          </a:prstGeom>
        </p:spPr>
      </p:pic>
    </p:spTree>
    <p:extLst>
      <p:ext uri="{BB962C8B-B14F-4D97-AF65-F5344CB8AC3E}">
        <p14:creationId xmlns:p14="http://schemas.microsoft.com/office/powerpoint/2010/main" val="359682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Microbial Effects on Fuel Infused with EnerBurn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graphicFrame>
        <p:nvGraphicFramePr>
          <p:cNvPr id="3" name="Object 2">
            <a:extLst>
              <a:ext uri="{FF2B5EF4-FFF2-40B4-BE49-F238E27FC236}">
                <a16:creationId xmlns:a16="http://schemas.microsoft.com/office/drawing/2014/main" id="{4E11AEE4-876C-5A72-7CA8-5CABD2A546FB}"/>
              </a:ext>
            </a:extLst>
          </p:cNvPr>
          <p:cNvGraphicFramePr>
            <a:graphicFrameLocks noChangeAspect="1"/>
          </p:cNvGraphicFramePr>
          <p:nvPr>
            <p:extLst>
              <p:ext uri="{D42A27DB-BD31-4B8C-83A1-F6EECF244321}">
                <p14:modId xmlns:p14="http://schemas.microsoft.com/office/powerpoint/2010/main" val="2636932376"/>
              </p:ext>
            </p:extLst>
          </p:nvPr>
        </p:nvGraphicFramePr>
        <p:xfrm>
          <a:off x="2754701" y="927624"/>
          <a:ext cx="7517921" cy="5224198"/>
        </p:xfrm>
        <a:graphic>
          <a:graphicData uri="http://schemas.openxmlformats.org/presentationml/2006/ole">
            <mc:AlternateContent xmlns:mc="http://schemas.openxmlformats.org/markup-compatibility/2006">
              <mc:Choice xmlns:v="urn:schemas-microsoft-com:vml" Requires="v">
                <p:oleObj name="Document" r:id="rId4" imgW="9159854" imgH="6444981" progId="Word.Document.12">
                  <p:link updateAutomatic="1"/>
                </p:oleObj>
              </mc:Choice>
              <mc:Fallback>
                <p:oleObj name="Document" r:id="rId4" imgW="9159854" imgH="6444981" progId="Word.Document.12">
                  <p:link updateAutomatic="1"/>
                  <p:pic>
                    <p:nvPicPr>
                      <p:cNvPr id="2" name="Object 1"/>
                      <p:cNvPicPr/>
                      <p:nvPr/>
                    </p:nvPicPr>
                    <p:blipFill>
                      <a:blip r:embed="rId5"/>
                      <a:stretch>
                        <a:fillRect/>
                      </a:stretch>
                    </p:blipFill>
                    <p:spPr>
                      <a:xfrm>
                        <a:off x="2754701" y="927624"/>
                        <a:ext cx="7517921" cy="5224198"/>
                      </a:xfrm>
                      <a:prstGeom prst="rect">
                        <a:avLst/>
                      </a:prstGeom>
                    </p:spPr>
                  </p:pic>
                </p:oleObj>
              </mc:Fallback>
            </mc:AlternateContent>
          </a:graphicData>
        </a:graphic>
      </p:graphicFrame>
    </p:spTree>
    <p:extLst>
      <p:ext uri="{BB962C8B-B14F-4D97-AF65-F5344CB8AC3E}">
        <p14:creationId xmlns:p14="http://schemas.microsoft.com/office/powerpoint/2010/main" val="1049747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Enerburn Dosing Chart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pic>
        <p:nvPicPr>
          <p:cNvPr id="6" name="Picture 5">
            <a:extLst>
              <a:ext uri="{FF2B5EF4-FFF2-40B4-BE49-F238E27FC236}">
                <a16:creationId xmlns:a16="http://schemas.microsoft.com/office/drawing/2014/main" id="{506A103D-F175-C9D7-A917-2FFD24C6C3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99"/>
          <a:stretch/>
        </p:blipFill>
        <p:spPr>
          <a:xfrm>
            <a:off x="2671715" y="927785"/>
            <a:ext cx="6952891" cy="5206391"/>
          </a:xfrm>
          <a:prstGeom prst="rect">
            <a:avLst/>
          </a:prstGeom>
        </p:spPr>
      </p:pic>
    </p:spTree>
    <p:extLst>
      <p:ext uri="{BB962C8B-B14F-4D97-AF65-F5344CB8AC3E}">
        <p14:creationId xmlns:p14="http://schemas.microsoft.com/office/powerpoint/2010/main" val="368978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EnerBurn Dosing App</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pic>
        <p:nvPicPr>
          <p:cNvPr id="3" name="Picture 2">
            <a:extLst>
              <a:ext uri="{FF2B5EF4-FFF2-40B4-BE49-F238E27FC236}">
                <a16:creationId xmlns:a16="http://schemas.microsoft.com/office/drawing/2014/main" id="{A5E3001A-E61D-B1DB-DFB3-D589391E4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660" y="1502496"/>
            <a:ext cx="5084071" cy="2529325"/>
          </a:xfrm>
          <a:prstGeom prst="rect">
            <a:avLst/>
          </a:prstGeom>
        </p:spPr>
      </p:pic>
      <p:sp>
        <p:nvSpPr>
          <p:cNvPr id="5" name="TextBox 4">
            <a:extLst>
              <a:ext uri="{FF2B5EF4-FFF2-40B4-BE49-F238E27FC236}">
                <a16:creationId xmlns:a16="http://schemas.microsoft.com/office/drawing/2014/main" id="{C6B07BF7-5579-54D1-4F89-2722B9AB160F}"/>
              </a:ext>
            </a:extLst>
          </p:cNvPr>
          <p:cNvSpPr txBox="1"/>
          <p:nvPr/>
        </p:nvSpPr>
        <p:spPr>
          <a:xfrm>
            <a:off x="4025659" y="4262101"/>
            <a:ext cx="5084071" cy="646331"/>
          </a:xfrm>
          <a:prstGeom prst="rect">
            <a:avLst/>
          </a:prstGeom>
          <a:noFill/>
        </p:spPr>
        <p:txBody>
          <a:bodyPr wrap="square" rtlCol="0">
            <a:spAutoFit/>
          </a:bodyPr>
          <a:lstStyle/>
          <a:p>
            <a:r>
              <a:rPr lang="en-US" b="1" dirty="0"/>
              <a:t>If you have any questions, please contact us at: </a:t>
            </a:r>
          </a:p>
          <a:p>
            <a:r>
              <a:rPr lang="en-US" b="1" dirty="0"/>
              <a:t>281-240-1795 or ppeterson@enerteck.net</a:t>
            </a:r>
          </a:p>
        </p:txBody>
      </p:sp>
    </p:spTree>
    <p:extLst>
      <p:ext uri="{BB962C8B-B14F-4D97-AF65-F5344CB8AC3E}">
        <p14:creationId xmlns:p14="http://schemas.microsoft.com/office/powerpoint/2010/main" val="282438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a:extLst>
              <a:ext uri="{FF2B5EF4-FFF2-40B4-BE49-F238E27FC236}">
                <a16:creationId xmlns:a16="http://schemas.microsoft.com/office/drawing/2014/main" id="{EDE3F702-0D3C-D493-1CDA-4DA09F272DF2}"/>
              </a:ext>
            </a:extLst>
          </p:cNvPr>
          <p:cNvSpPr txBox="1"/>
          <p:nvPr/>
        </p:nvSpPr>
        <p:spPr>
          <a:xfrm>
            <a:off x="1123634" y="2851986"/>
            <a:ext cx="7620000" cy="584775"/>
          </a:xfrm>
          <a:prstGeom prst="rect">
            <a:avLst/>
          </a:prstGeom>
          <a:noFill/>
        </p:spPr>
        <p:txBody>
          <a:bodyPr wrap="square" rtlCol="0">
            <a:spAutoFit/>
          </a:bodyPr>
          <a:lstStyle/>
          <a:p>
            <a:pPr algn="ctr"/>
            <a:r>
              <a:rPr lang="en-US" sz="3200" b="1" dirty="0"/>
              <a:t>Bulk Tank Hand Dosing Procedure</a:t>
            </a:r>
          </a:p>
        </p:txBody>
      </p:sp>
      <p:sp>
        <p:nvSpPr>
          <p:cNvPr id="5" name="TextBox 4">
            <a:extLst>
              <a:ext uri="{FF2B5EF4-FFF2-40B4-BE49-F238E27FC236}">
                <a16:creationId xmlns:a16="http://schemas.microsoft.com/office/drawing/2014/main" id="{FC784964-B9C7-A947-6395-30B289C0229B}"/>
              </a:ext>
            </a:extLst>
          </p:cNvPr>
          <p:cNvSpPr txBox="1"/>
          <p:nvPr/>
        </p:nvSpPr>
        <p:spPr>
          <a:xfrm>
            <a:off x="8333743" y="2069606"/>
            <a:ext cx="1600200" cy="1200329"/>
          </a:xfrm>
          <a:prstGeom prst="rect">
            <a:avLst/>
          </a:prstGeom>
          <a:noFill/>
        </p:spPr>
        <p:txBody>
          <a:bodyPr wrap="square" rtlCol="0">
            <a:spAutoFit/>
          </a:bodyPr>
          <a:lstStyle/>
          <a:p>
            <a:pPr algn="ctr"/>
            <a:r>
              <a:rPr lang="en-US" dirty="0"/>
              <a:t>Scan the code to watch the video of this presentation</a:t>
            </a:r>
          </a:p>
        </p:txBody>
      </p:sp>
      <p:pic>
        <p:nvPicPr>
          <p:cNvPr id="6" name="Picture 5">
            <a:extLst>
              <a:ext uri="{FF2B5EF4-FFF2-40B4-BE49-F238E27FC236}">
                <a16:creationId xmlns:a16="http://schemas.microsoft.com/office/drawing/2014/main" id="{CE5C641B-CD50-AF40-EA8F-EE8560FBA8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507" y="3309146"/>
            <a:ext cx="1466671" cy="1466671"/>
          </a:xfrm>
          <a:prstGeom prst="rect">
            <a:avLst/>
          </a:prstGeom>
        </p:spPr>
      </p:pic>
      <p:sp>
        <p:nvSpPr>
          <p:cNvPr id="10" name="TextBox 9">
            <a:extLst>
              <a:ext uri="{FF2B5EF4-FFF2-40B4-BE49-F238E27FC236}">
                <a16:creationId xmlns:a16="http://schemas.microsoft.com/office/drawing/2014/main" id="{C8CD224F-CCE3-9985-77F8-F0BEBDAE707C}"/>
              </a:ext>
            </a:extLst>
          </p:cNvPr>
          <p:cNvSpPr txBox="1"/>
          <p:nvPr/>
        </p:nvSpPr>
        <p:spPr>
          <a:xfrm>
            <a:off x="1718789" y="2414370"/>
            <a:ext cx="6429691" cy="584775"/>
          </a:xfrm>
          <a:prstGeom prst="rect">
            <a:avLst/>
          </a:prstGeom>
          <a:noFill/>
        </p:spPr>
        <p:txBody>
          <a:bodyPr wrap="square" rtlCol="0">
            <a:spAutoFit/>
          </a:bodyPr>
          <a:lstStyle/>
          <a:p>
            <a:pPr lvl="0" algn="ctr"/>
            <a:r>
              <a:rPr lang="en-US" sz="3200" b="1" dirty="0"/>
              <a:t>A Fuel Borne Combustion Catalyst </a:t>
            </a:r>
          </a:p>
        </p:txBody>
      </p:sp>
    </p:spTree>
    <p:extLst>
      <p:ext uri="{BB962C8B-B14F-4D97-AF65-F5344CB8AC3E}">
        <p14:creationId xmlns:p14="http://schemas.microsoft.com/office/powerpoint/2010/main" val="303166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How Enerburn Works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a:extLst>
              <a:ext uri="{FF2B5EF4-FFF2-40B4-BE49-F238E27FC236}">
                <a16:creationId xmlns:a16="http://schemas.microsoft.com/office/drawing/2014/main" id="{BC8B25A7-3620-341C-1439-98E3FF842BEB}"/>
              </a:ext>
            </a:extLst>
          </p:cNvPr>
          <p:cNvSpPr txBox="1"/>
          <p:nvPr/>
        </p:nvSpPr>
        <p:spPr>
          <a:xfrm>
            <a:off x="2324100" y="821923"/>
            <a:ext cx="7543800" cy="461665"/>
          </a:xfrm>
          <a:prstGeom prst="rect">
            <a:avLst/>
          </a:prstGeom>
          <a:noFill/>
        </p:spPr>
        <p:txBody>
          <a:bodyPr wrap="square" rtlCol="0">
            <a:spAutoFit/>
          </a:bodyPr>
          <a:lstStyle/>
          <a:p>
            <a:pPr algn="ctr"/>
            <a:r>
              <a:rPr lang="en-US" sz="2400" b="1" dirty="0"/>
              <a:t>ENERBURN IS A FUEL BORNE COMBUSTION ACCELERATOR</a:t>
            </a:r>
          </a:p>
        </p:txBody>
      </p:sp>
      <p:sp>
        <p:nvSpPr>
          <p:cNvPr id="5" name="TextBox 4">
            <a:extLst>
              <a:ext uri="{FF2B5EF4-FFF2-40B4-BE49-F238E27FC236}">
                <a16:creationId xmlns:a16="http://schemas.microsoft.com/office/drawing/2014/main" id="{77C6223F-C92F-8DD0-2AD0-13953BE36C9E}"/>
              </a:ext>
            </a:extLst>
          </p:cNvPr>
          <p:cNvSpPr txBox="1"/>
          <p:nvPr/>
        </p:nvSpPr>
        <p:spPr>
          <a:xfrm>
            <a:off x="5630173" y="1511762"/>
            <a:ext cx="4651461" cy="3108543"/>
          </a:xfrm>
          <a:prstGeom prst="rect">
            <a:avLst/>
          </a:prstGeom>
          <a:noFill/>
        </p:spPr>
        <p:txBody>
          <a:bodyPr wrap="square" rtlCol="0">
            <a:spAutoFit/>
          </a:bodyPr>
          <a:lstStyle/>
          <a:p>
            <a:r>
              <a:rPr lang="en-US" sz="2800" dirty="0"/>
              <a:t>EnerBurn works by conditioning the combustion chamber surfaces with a nano-scale catalytic coating that doubles the rate of combustion of the fuel molecules. </a:t>
            </a:r>
          </a:p>
        </p:txBody>
      </p:sp>
      <p:pic>
        <p:nvPicPr>
          <p:cNvPr id="6" name="Picture 5">
            <a:extLst>
              <a:ext uri="{FF2B5EF4-FFF2-40B4-BE49-F238E27FC236}">
                <a16:creationId xmlns:a16="http://schemas.microsoft.com/office/drawing/2014/main" id="{C7CC91EF-01D1-259A-9E10-64DB3B8B0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17635" y="1790868"/>
            <a:ext cx="4038602" cy="3480391"/>
          </a:xfrm>
          <a:prstGeom prst="rect">
            <a:avLst/>
          </a:prstGeom>
        </p:spPr>
      </p:pic>
      <p:sp>
        <p:nvSpPr>
          <p:cNvPr id="10" name="TextBox 9">
            <a:extLst>
              <a:ext uri="{FF2B5EF4-FFF2-40B4-BE49-F238E27FC236}">
                <a16:creationId xmlns:a16="http://schemas.microsoft.com/office/drawing/2014/main" id="{CA28C63B-43C3-8503-49A0-266DD1B7B6DE}"/>
              </a:ext>
            </a:extLst>
          </p:cNvPr>
          <p:cNvSpPr txBox="1"/>
          <p:nvPr/>
        </p:nvSpPr>
        <p:spPr>
          <a:xfrm>
            <a:off x="1895775" y="5626657"/>
            <a:ext cx="3480392" cy="307777"/>
          </a:xfrm>
          <a:prstGeom prst="rect">
            <a:avLst/>
          </a:prstGeom>
          <a:noFill/>
        </p:spPr>
        <p:txBody>
          <a:bodyPr wrap="square" rtlCol="0">
            <a:spAutoFit/>
          </a:bodyPr>
          <a:lstStyle/>
          <a:p>
            <a:pPr algn="ctr"/>
            <a:r>
              <a:rPr lang="en-US" sz="1400" dirty="0"/>
              <a:t>10,000 x Magnification</a:t>
            </a:r>
          </a:p>
        </p:txBody>
      </p:sp>
    </p:spTree>
    <p:extLst>
      <p:ext uri="{BB962C8B-B14F-4D97-AF65-F5344CB8AC3E}">
        <p14:creationId xmlns:p14="http://schemas.microsoft.com/office/powerpoint/2010/main" val="305816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How Enerburn Works (Part 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grpSp>
        <p:nvGrpSpPr>
          <p:cNvPr id="3" name="Group 2">
            <a:extLst>
              <a:ext uri="{FF2B5EF4-FFF2-40B4-BE49-F238E27FC236}">
                <a16:creationId xmlns:a16="http://schemas.microsoft.com/office/drawing/2014/main" id="{E4053E13-975A-9BE4-98DC-EB643DE4C8EB}"/>
              </a:ext>
            </a:extLst>
          </p:cNvPr>
          <p:cNvGrpSpPr/>
          <p:nvPr/>
        </p:nvGrpSpPr>
        <p:grpSpPr>
          <a:xfrm>
            <a:off x="1869055" y="1266430"/>
            <a:ext cx="4007689" cy="4312564"/>
            <a:chOff x="152400" y="866775"/>
            <a:chExt cx="4419600" cy="4892675"/>
          </a:xfrm>
        </p:grpSpPr>
        <p:pic>
          <p:nvPicPr>
            <p:cNvPr id="5" name="Picture 4">
              <a:extLst>
                <a:ext uri="{FF2B5EF4-FFF2-40B4-BE49-F238E27FC236}">
                  <a16:creationId xmlns:a16="http://schemas.microsoft.com/office/drawing/2014/main" id="{CC353885-BEB1-BCB7-4E74-6F4462B34FFA}"/>
                </a:ext>
              </a:extLst>
            </p:cNvPr>
            <p:cNvPicPr>
              <a:picLocks noChangeAspect="1"/>
            </p:cNvPicPr>
            <p:nvPr/>
          </p:nvPicPr>
          <p:blipFill rotWithShape="1">
            <a:blip r:embed="rId4">
              <a:extLst>
                <a:ext uri="{28A0092B-C50C-407E-A947-70E740481C1C}">
                  <a14:useLocalDpi xmlns:a14="http://schemas.microsoft.com/office/drawing/2010/main" val="0"/>
                </a:ext>
              </a:extLst>
            </a:blip>
            <a:srcRect l="12373"/>
            <a:stretch/>
          </p:blipFill>
          <p:spPr>
            <a:xfrm>
              <a:off x="152400" y="866775"/>
              <a:ext cx="3710170" cy="4892675"/>
            </a:xfrm>
            <a:prstGeom prst="rect">
              <a:avLst/>
            </a:prstGeom>
          </p:spPr>
        </p:pic>
        <p:sp>
          <p:nvSpPr>
            <p:cNvPr id="6" name="TextBox 5">
              <a:extLst>
                <a:ext uri="{FF2B5EF4-FFF2-40B4-BE49-F238E27FC236}">
                  <a16:creationId xmlns:a16="http://schemas.microsoft.com/office/drawing/2014/main" id="{D6013EF2-8C16-D235-9F37-021025878549}"/>
                </a:ext>
              </a:extLst>
            </p:cNvPr>
            <p:cNvSpPr txBox="1"/>
            <p:nvPr/>
          </p:nvSpPr>
          <p:spPr>
            <a:xfrm>
              <a:off x="3124200" y="1353434"/>
              <a:ext cx="1447800" cy="523220"/>
            </a:xfrm>
            <a:prstGeom prst="rect">
              <a:avLst/>
            </a:prstGeom>
            <a:noFill/>
          </p:spPr>
          <p:txBody>
            <a:bodyPr wrap="square" rtlCol="0">
              <a:spAutoFit/>
            </a:bodyPr>
            <a:lstStyle/>
            <a:p>
              <a:r>
                <a:rPr lang="en-US" sz="1400" dirty="0"/>
                <a:t>Work Begins With EnerBurn</a:t>
              </a:r>
            </a:p>
          </p:txBody>
        </p:sp>
        <p:sp>
          <p:nvSpPr>
            <p:cNvPr id="10" name="TextBox 9">
              <a:extLst>
                <a:ext uri="{FF2B5EF4-FFF2-40B4-BE49-F238E27FC236}">
                  <a16:creationId xmlns:a16="http://schemas.microsoft.com/office/drawing/2014/main" id="{9C890209-2079-59C1-C8E6-3A08A16993AF}"/>
                </a:ext>
              </a:extLst>
            </p:cNvPr>
            <p:cNvSpPr txBox="1"/>
            <p:nvPr/>
          </p:nvSpPr>
          <p:spPr>
            <a:xfrm>
              <a:off x="3390900" y="2084716"/>
              <a:ext cx="1181100" cy="738664"/>
            </a:xfrm>
            <a:prstGeom prst="rect">
              <a:avLst/>
            </a:prstGeom>
            <a:noFill/>
          </p:spPr>
          <p:txBody>
            <a:bodyPr wrap="square" rtlCol="0">
              <a:spAutoFit/>
            </a:bodyPr>
            <a:lstStyle/>
            <a:p>
              <a:r>
                <a:rPr lang="en-US" sz="1400" dirty="0"/>
                <a:t>Work Begins Without EnerBurn</a:t>
              </a:r>
            </a:p>
          </p:txBody>
        </p:sp>
      </p:grpSp>
      <p:cxnSp>
        <p:nvCxnSpPr>
          <p:cNvPr id="11" name="Straight Arrow Connector 10">
            <a:extLst>
              <a:ext uri="{FF2B5EF4-FFF2-40B4-BE49-F238E27FC236}">
                <a16:creationId xmlns:a16="http://schemas.microsoft.com/office/drawing/2014/main" id="{77147430-370A-5C5B-8EAB-6EA393D50CDF}"/>
              </a:ext>
            </a:extLst>
          </p:cNvPr>
          <p:cNvCxnSpPr/>
          <p:nvPr/>
        </p:nvCxnSpPr>
        <p:spPr>
          <a:xfrm flipH="1">
            <a:off x="3337312" y="1850951"/>
            <a:ext cx="7239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04D3647-B4D1-F540-33F0-7DFAD28563BD}"/>
              </a:ext>
            </a:extLst>
          </p:cNvPr>
          <p:cNvCxnSpPr/>
          <p:nvPr/>
        </p:nvCxnSpPr>
        <p:spPr>
          <a:xfrm flipH="1">
            <a:off x="3375412" y="2079551"/>
            <a:ext cx="323850" cy="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4843A1-55BF-20C5-CE8D-FA4F8A9729F0}"/>
              </a:ext>
            </a:extLst>
          </p:cNvPr>
          <p:cNvCxnSpPr/>
          <p:nvPr/>
        </p:nvCxnSpPr>
        <p:spPr>
          <a:xfrm>
            <a:off x="3699262" y="2079551"/>
            <a:ext cx="590550" cy="53340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02DC5FE-4DF0-2D20-5FC8-0594F64253E7}"/>
              </a:ext>
            </a:extLst>
          </p:cNvPr>
          <p:cNvSpPr/>
          <p:nvPr/>
        </p:nvSpPr>
        <p:spPr>
          <a:xfrm>
            <a:off x="6305000" y="1272534"/>
            <a:ext cx="3364379" cy="3785652"/>
          </a:xfrm>
          <a:prstGeom prst="rect">
            <a:avLst/>
          </a:prstGeom>
        </p:spPr>
        <p:txBody>
          <a:bodyPr wrap="square">
            <a:spAutoFit/>
          </a:bodyPr>
          <a:lstStyle/>
          <a:p>
            <a:pPr lvl="0"/>
            <a:r>
              <a:rPr lang="en-US" sz="2400" dirty="0">
                <a:solidFill>
                  <a:prstClr val="black"/>
                </a:solidFill>
              </a:rPr>
              <a:t>This causes higher pressure earlier on crank angle which allows the engine to produce more work (HP) with the same amount of fuel. With the workload being the same, this translates into greater fuel efficiency (gph). </a:t>
            </a:r>
          </a:p>
        </p:txBody>
      </p:sp>
    </p:spTree>
    <p:extLst>
      <p:ext uri="{BB962C8B-B14F-4D97-AF65-F5344CB8AC3E}">
        <p14:creationId xmlns:p14="http://schemas.microsoft.com/office/powerpoint/2010/main" val="317181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Working with the Enerburn Catalyst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5" name="TextBox 4">
            <a:extLst>
              <a:ext uri="{FF2B5EF4-FFF2-40B4-BE49-F238E27FC236}">
                <a16:creationId xmlns:a16="http://schemas.microsoft.com/office/drawing/2014/main" id="{D40FF6C4-2EEF-63C0-EAD7-953BC0DEC96C}"/>
              </a:ext>
            </a:extLst>
          </p:cNvPr>
          <p:cNvSpPr txBox="1"/>
          <p:nvPr/>
        </p:nvSpPr>
        <p:spPr>
          <a:xfrm>
            <a:off x="2685690" y="2326024"/>
            <a:ext cx="8077200" cy="2862963"/>
          </a:xfrm>
          <a:prstGeom prst="rect">
            <a:avLst/>
          </a:prstGeom>
          <a:noFill/>
        </p:spPr>
        <p:txBody>
          <a:bodyPr wrap="square" rtlCol="0">
            <a:spAutoFit/>
          </a:bodyPr>
          <a:lstStyle/>
          <a:p>
            <a:pPr>
              <a:lnSpc>
                <a:spcPct val="119000"/>
              </a:lnSpc>
              <a:spcAft>
                <a:spcPts val="600"/>
              </a:spcAft>
            </a:pPr>
            <a:r>
              <a:rPr lang="en-US" sz="2000" b="1" kern="1400" dirty="0">
                <a:solidFill>
                  <a:srgbClr val="000000"/>
                </a:solidFill>
              </a:rPr>
              <a:t>Safety</a:t>
            </a:r>
            <a:endParaRPr lang="en-US" sz="2000" kern="1400" dirty="0">
              <a:solidFill>
                <a:srgbClr val="000000"/>
              </a:solidFill>
            </a:endParaRPr>
          </a:p>
          <a:p>
            <a:pPr marL="457200" indent="-457200">
              <a:lnSpc>
                <a:spcPct val="119000"/>
              </a:lnSpc>
              <a:spcAft>
                <a:spcPts val="600"/>
              </a:spcAft>
              <a:buFont typeface="Arial" panose="020B0604020202020204" pitchFamily="34" charset="0"/>
              <a:buChar char="•"/>
            </a:pPr>
            <a:r>
              <a:rPr lang="en-US" sz="2000" kern="1400" dirty="0">
                <a:solidFill>
                  <a:srgbClr val="000000"/>
                </a:solidFill>
              </a:rPr>
              <a:t>Handle EnerBurn just as you would diesel fuel.</a:t>
            </a:r>
          </a:p>
          <a:p>
            <a:pPr marL="457200" indent="-457200">
              <a:lnSpc>
                <a:spcPct val="119000"/>
              </a:lnSpc>
              <a:spcAft>
                <a:spcPts val="600"/>
              </a:spcAft>
              <a:buFont typeface="Arial" panose="020B0604020202020204" pitchFamily="34" charset="0"/>
              <a:buChar char="•"/>
            </a:pPr>
            <a:r>
              <a:rPr lang="en-US" sz="2000" kern="1400" dirty="0">
                <a:solidFill>
                  <a:srgbClr val="000000"/>
                </a:solidFill>
              </a:rPr>
              <a:t>Read and understand the EnerBurn SDS.</a:t>
            </a:r>
          </a:p>
          <a:p>
            <a:pPr marL="457200" indent="-457200">
              <a:lnSpc>
                <a:spcPct val="119000"/>
              </a:lnSpc>
              <a:spcAft>
                <a:spcPts val="600"/>
              </a:spcAft>
              <a:buFont typeface="Arial" panose="020B0604020202020204" pitchFamily="34" charset="0"/>
              <a:buChar char="•"/>
            </a:pPr>
            <a:r>
              <a:rPr lang="en-US" sz="2000" kern="1400" dirty="0">
                <a:solidFill>
                  <a:srgbClr val="000000"/>
                </a:solidFill>
              </a:rPr>
              <a:t>Wear proper PPE when working with EnerBurn.</a:t>
            </a:r>
          </a:p>
          <a:p>
            <a:pPr marL="457200" indent="-457200">
              <a:lnSpc>
                <a:spcPct val="119000"/>
              </a:lnSpc>
              <a:spcAft>
                <a:spcPts val="600"/>
              </a:spcAft>
              <a:buFont typeface="Arial" panose="020B0604020202020204" pitchFamily="34" charset="0"/>
              <a:buChar char="•"/>
            </a:pPr>
            <a:r>
              <a:rPr lang="en-US" sz="2000" kern="1400" dirty="0">
                <a:solidFill>
                  <a:srgbClr val="000000"/>
                </a:solidFill>
              </a:rPr>
              <a:t>Clean up any spills promptly using the same techniques as for diesel fuel.</a:t>
            </a:r>
          </a:p>
          <a:p>
            <a:pPr>
              <a:lnSpc>
                <a:spcPct val="119000"/>
              </a:lnSpc>
              <a:spcAft>
                <a:spcPts val="600"/>
              </a:spcAft>
            </a:pPr>
            <a:r>
              <a:rPr lang="en-US" sz="1100" kern="1400" dirty="0">
                <a:solidFill>
                  <a:srgbClr val="000000"/>
                </a:solidFill>
              </a:rPr>
              <a:t> </a:t>
            </a:r>
          </a:p>
        </p:txBody>
      </p:sp>
      <p:sp>
        <p:nvSpPr>
          <p:cNvPr id="6" name="TextBox 5">
            <a:extLst>
              <a:ext uri="{FF2B5EF4-FFF2-40B4-BE49-F238E27FC236}">
                <a16:creationId xmlns:a16="http://schemas.microsoft.com/office/drawing/2014/main" id="{9045DB0C-DE23-07AB-B8E1-37B01714A0EF}"/>
              </a:ext>
            </a:extLst>
          </p:cNvPr>
          <p:cNvSpPr txBox="1"/>
          <p:nvPr/>
        </p:nvSpPr>
        <p:spPr>
          <a:xfrm>
            <a:off x="2964612" y="825440"/>
            <a:ext cx="7162800" cy="830997"/>
          </a:xfrm>
          <a:prstGeom prst="rect">
            <a:avLst/>
          </a:prstGeom>
          <a:noFill/>
        </p:spPr>
        <p:txBody>
          <a:bodyPr wrap="square" rtlCol="0">
            <a:spAutoFit/>
          </a:bodyPr>
          <a:lstStyle/>
          <a:p>
            <a:pPr algn="ctr"/>
            <a:r>
              <a:rPr lang="en-US" sz="2400" b="1" kern="1400" dirty="0">
                <a:solidFill>
                  <a:srgbClr val="000000"/>
                </a:solidFill>
                <a:latin typeface="+mj-lt"/>
              </a:rPr>
              <a:t>Key Points when Working with the </a:t>
            </a:r>
          </a:p>
          <a:p>
            <a:pPr algn="ctr"/>
            <a:r>
              <a:rPr lang="en-US" sz="2400" b="1" kern="1400" dirty="0">
                <a:solidFill>
                  <a:srgbClr val="000000"/>
                </a:solidFill>
                <a:latin typeface="+mj-lt"/>
              </a:rPr>
              <a:t>EnerBurn Combustion Catalyst</a:t>
            </a:r>
          </a:p>
        </p:txBody>
      </p:sp>
    </p:spTree>
    <p:extLst>
      <p:ext uri="{BB962C8B-B14F-4D97-AF65-F5344CB8AC3E}">
        <p14:creationId xmlns:p14="http://schemas.microsoft.com/office/powerpoint/2010/main" val="19897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Working with the Enerburn Catalyst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TextBox 5">
            <a:extLst>
              <a:ext uri="{FF2B5EF4-FFF2-40B4-BE49-F238E27FC236}">
                <a16:creationId xmlns:a16="http://schemas.microsoft.com/office/drawing/2014/main" id="{9045DB0C-DE23-07AB-B8E1-37B01714A0EF}"/>
              </a:ext>
            </a:extLst>
          </p:cNvPr>
          <p:cNvSpPr txBox="1"/>
          <p:nvPr/>
        </p:nvSpPr>
        <p:spPr>
          <a:xfrm>
            <a:off x="2964612" y="825440"/>
            <a:ext cx="7162800" cy="830997"/>
          </a:xfrm>
          <a:prstGeom prst="rect">
            <a:avLst/>
          </a:prstGeom>
          <a:noFill/>
        </p:spPr>
        <p:txBody>
          <a:bodyPr wrap="square" rtlCol="0">
            <a:spAutoFit/>
          </a:bodyPr>
          <a:lstStyle/>
          <a:p>
            <a:pPr algn="ctr"/>
            <a:r>
              <a:rPr lang="en-US" sz="2400" b="1" kern="1400" dirty="0">
                <a:solidFill>
                  <a:srgbClr val="000000"/>
                </a:solidFill>
                <a:latin typeface="+mj-lt"/>
              </a:rPr>
              <a:t>Key Points when Working with the </a:t>
            </a:r>
          </a:p>
          <a:p>
            <a:pPr algn="ctr"/>
            <a:r>
              <a:rPr lang="en-US" sz="2400" b="1" kern="1400" dirty="0">
                <a:solidFill>
                  <a:srgbClr val="000000"/>
                </a:solidFill>
                <a:latin typeface="+mj-lt"/>
              </a:rPr>
              <a:t>EnerBurn Combustion Catalyst</a:t>
            </a:r>
          </a:p>
        </p:txBody>
      </p:sp>
      <p:sp>
        <p:nvSpPr>
          <p:cNvPr id="2" name="TextBox 1">
            <a:extLst>
              <a:ext uri="{FF2B5EF4-FFF2-40B4-BE49-F238E27FC236}">
                <a16:creationId xmlns:a16="http://schemas.microsoft.com/office/drawing/2014/main" id="{7C52259F-6EB3-5C38-912E-370E5C9C8807}"/>
              </a:ext>
            </a:extLst>
          </p:cNvPr>
          <p:cNvSpPr txBox="1"/>
          <p:nvPr/>
        </p:nvSpPr>
        <p:spPr>
          <a:xfrm>
            <a:off x="1752600" y="1510481"/>
            <a:ext cx="8686800" cy="3533531"/>
          </a:xfrm>
          <a:prstGeom prst="rect">
            <a:avLst/>
          </a:prstGeom>
          <a:noFill/>
        </p:spPr>
        <p:txBody>
          <a:bodyPr wrap="square" rtlCol="0">
            <a:spAutoFit/>
          </a:bodyPr>
          <a:lstStyle/>
          <a:p>
            <a:pPr>
              <a:lnSpc>
                <a:spcPct val="119000"/>
              </a:lnSpc>
              <a:spcAft>
                <a:spcPts val="600"/>
              </a:spcAft>
            </a:pPr>
            <a:r>
              <a:rPr lang="en-US" sz="2000" b="1" kern="1400" dirty="0">
                <a:solidFill>
                  <a:srgbClr val="000000"/>
                </a:solidFill>
              </a:rPr>
              <a:t>Handling </a:t>
            </a:r>
            <a:r>
              <a:rPr lang="en-US" sz="2000" kern="1400" dirty="0">
                <a:solidFill>
                  <a:srgbClr val="000000"/>
                </a:solidFill>
              </a:rPr>
              <a:t>  </a:t>
            </a:r>
          </a:p>
          <a:p>
            <a:pPr marL="914400" lvl="1" indent="-457200">
              <a:lnSpc>
                <a:spcPct val="119000"/>
              </a:lnSpc>
              <a:spcAft>
                <a:spcPts val="600"/>
              </a:spcAft>
              <a:buFont typeface="+mj-lt"/>
              <a:buAutoNum type="arabicPeriod"/>
            </a:pPr>
            <a:r>
              <a:rPr lang="en-US" sz="2000" kern="1400" dirty="0">
                <a:solidFill>
                  <a:srgbClr val="000000"/>
                </a:solidFill>
              </a:rPr>
              <a:t>Store Enerburn indoors</a:t>
            </a:r>
          </a:p>
          <a:p>
            <a:pPr lvl="1">
              <a:lnSpc>
                <a:spcPct val="119000"/>
              </a:lnSpc>
              <a:spcAft>
                <a:spcPts val="600"/>
              </a:spcAft>
            </a:pPr>
            <a:r>
              <a:rPr lang="en-US" sz="2000" kern="1400" dirty="0">
                <a:solidFill>
                  <a:srgbClr val="000000"/>
                </a:solidFill>
              </a:rPr>
              <a:t>	</a:t>
            </a:r>
            <a:r>
              <a:rPr lang="en-US" sz="1600" kern="1400" dirty="0">
                <a:solidFill>
                  <a:srgbClr val="000000"/>
                </a:solidFill>
              </a:rPr>
              <a:t>Water that accumulates on the tops of the drums can be drawn through tightly closed 	bungs or spigots by the daily pressure changes from heating/cooling cycles.</a:t>
            </a:r>
          </a:p>
          <a:p>
            <a:pPr lvl="1">
              <a:lnSpc>
                <a:spcPct val="119000"/>
              </a:lnSpc>
              <a:spcAft>
                <a:spcPts val="600"/>
              </a:spcAft>
            </a:pPr>
            <a:r>
              <a:rPr lang="en-US" sz="1600" kern="1400" dirty="0">
                <a:solidFill>
                  <a:srgbClr val="000000"/>
                </a:solidFill>
              </a:rPr>
              <a:t>          Water accumulation can also rust the drum lid and potentially allow water to seep into the 	drum.</a:t>
            </a:r>
          </a:p>
          <a:p>
            <a:pPr marL="914400" lvl="1" indent="-457200">
              <a:lnSpc>
                <a:spcPct val="119000"/>
              </a:lnSpc>
              <a:spcAft>
                <a:spcPts val="600"/>
              </a:spcAft>
              <a:buAutoNum type="arabicPeriod" startAt="2"/>
            </a:pPr>
            <a:r>
              <a:rPr lang="en-US" sz="2000" kern="1400" dirty="0">
                <a:solidFill>
                  <a:srgbClr val="000000"/>
                </a:solidFill>
              </a:rPr>
              <a:t>Protect EnerBurn from extreme cold and heat prior to use</a:t>
            </a:r>
          </a:p>
          <a:p>
            <a:pPr lvl="2">
              <a:lnSpc>
                <a:spcPct val="119000"/>
              </a:lnSpc>
              <a:spcAft>
                <a:spcPts val="600"/>
              </a:spcAft>
            </a:pPr>
            <a:r>
              <a:rPr lang="en-US" sz="1600" kern="1400" dirty="0">
                <a:solidFill>
                  <a:srgbClr val="000000"/>
                </a:solidFill>
              </a:rPr>
              <a:t>Enerburn will freeze and crystallize under 32°F, please store it between 50°-120°F</a:t>
            </a:r>
          </a:p>
          <a:p>
            <a:pPr>
              <a:lnSpc>
                <a:spcPct val="119000"/>
              </a:lnSpc>
              <a:spcAft>
                <a:spcPts val="600"/>
              </a:spcAft>
            </a:pPr>
            <a:r>
              <a:rPr lang="en-US" sz="2000" kern="1400" dirty="0">
                <a:solidFill>
                  <a:srgbClr val="000000"/>
                </a:solidFill>
              </a:rPr>
              <a:t> </a:t>
            </a:r>
          </a:p>
        </p:txBody>
      </p:sp>
      <p:sp>
        <p:nvSpPr>
          <p:cNvPr id="3" name="TextBox 2">
            <a:extLst>
              <a:ext uri="{FF2B5EF4-FFF2-40B4-BE49-F238E27FC236}">
                <a16:creationId xmlns:a16="http://schemas.microsoft.com/office/drawing/2014/main" id="{84FBEF27-9869-3D21-AEB4-CAF8F4D2C594}"/>
              </a:ext>
            </a:extLst>
          </p:cNvPr>
          <p:cNvSpPr txBox="1"/>
          <p:nvPr/>
        </p:nvSpPr>
        <p:spPr>
          <a:xfrm>
            <a:off x="1818195" y="5147464"/>
            <a:ext cx="8555610" cy="400110"/>
          </a:xfrm>
          <a:prstGeom prst="rect">
            <a:avLst/>
          </a:prstGeom>
          <a:noFill/>
        </p:spPr>
        <p:txBody>
          <a:bodyPr wrap="square" rtlCol="0">
            <a:spAutoFit/>
          </a:bodyPr>
          <a:lstStyle/>
          <a:p>
            <a:pPr algn="ctr"/>
            <a:r>
              <a:rPr lang="en-US" sz="2000" b="1" kern="1400" dirty="0">
                <a:solidFill>
                  <a:srgbClr val="000000"/>
                </a:solidFill>
                <a:latin typeface="+mj-lt"/>
              </a:rPr>
              <a:t>Enerburn has a 20-year shelf life if stored properly</a:t>
            </a:r>
          </a:p>
        </p:txBody>
      </p:sp>
    </p:spTree>
    <p:extLst>
      <p:ext uri="{BB962C8B-B14F-4D97-AF65-F5344CB8AC3E}">
        <p14:creationId xmlns:p14="http://schemas.microsoft.com/office/powerpoint/2010/main" val="171369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Working with the Enerburn Catalyst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TextBox 5">
            <a:extLst>
              <a:ext uri="{FF2B5EF4-FFF2-40B4-BE49-F238E27FC236}">
                <a16:creationId xmlns:a16="http://schemas.microsoft.com/office/drawing/2014/main" id="{9045DB0C-DE23-07AB-B8E1-37B01714A0EF}"/>
              </a:ext>
            </a:extLst>
          </p:cNvPr>
          <p:cNvSpPr txBox="1"/>
          <p:nvPr/>
        </p:nvSpPr>
        <p:spPr>
          <a:xfrm>
            <a:off x="2964612" y="825440"/>
            <a:ext cx="7162800" cy="830997"/>
          </a:xfrm>
          <a:prstGeom prst="rect">
            <a:avLst/>
          </a:prstGeom>
          <a:noFill/>
        </p:spPr>
        <p:txBody>
          <a:bodyPr wrap="square" rtlCol="0">
            <a:spAutoFit/>
          </a:bodyPr>
          <a:lstStyle/>
          <a:p>
            <a:pPr algn="ctr"/>
            <a:r>
              <a:rPr lang="en-US" sz="2400" b="1" kern="1400" dirty="0">
                <a:solidFill>
                  <a:srgbClr val="000000"/>
                </a:solidFill>
                <a:latin typeface="+mj-lt"/>
              </a:rPr>
              <a:t>Key Points when Working with the </a:t>
            </a:r>
          </a:p>
          <a:p>
            <a:pPr algn="ctr"/>
            <a:r>
              <a:rPr lang="en-US" sz="2400" b="1" kern="1400" dirty="0">
                <a:solidFill>
                  <a:srgbClr val="000000"/>
                </a:solidFill>
                <a:latin typeface="+mj-lt"/>
              </a:rPr>
              <a:t>EnerBurn Combustion Catalyst</a:t>
            </a:r>
          </a:p>
        </p:txBody>
      </p:sp>
      <p:sp>
        <p:nvSpPr>
          <p:cNvPr id="2" name="TextBox 1">
            <a:extLst>
              <a:ext uri="{FF2B5EF4-FFF2-40B4-BE49-F238E27FC236}">
                <a16:creationId xmlns:a16="http://schemas.microsoft.com/office/drawing/2014/main" id="{D119B144-8450-E9E9-28CC-F54886E2A826}"/>
              </a:ext>
            </a:extLst>
          </p:cNvPr>
          <p:cNvSpPr txBox="1"/>
          <p:nvPr/>
        </p:nvSpPr>
        <p:spPr>
          <a:xfrm>
            <a:off x="2064588" y="1752786"/>
            <a:ext cx="8534400" cy="3938579"/>
          </a:xfrm>
          <a:prstGeom prst="rect">
            <a:avLst/>
          </a:prstGeom>
          <a:noFill/>
        </p:spPr>
        <p:txBody>
          <a:bodyPr wrap="square" rtlCol="0">
            <a:spAutoFit/>
          </a:bodyPr>
          <a:lstStyle/>
          <a:p>
            <a:pPr>
              <a:lnSpc>
                <a:spcPct val="119000"/>
              </a:lnSpc>
              <a:spcAft>
                <a:spcPts val="600"/>
              </a:spcAft>
            </a:pPr>
            <a:r>
              <a:rPr lang="en-US" sz="2400" b="1" kern="1400" dirty="0">
                <a:solidFill>
                  <a:srgbClr val="000000"/>
                </a:solidFill>
              </a:rPr>
              <a:t>Dispensing</a:t>
            </a:r>
            <a:endParaRPr lang="en-US" sz="2400" kern="1400" dirty="0">
              <a:solidFill>
                <a:srgbClr val="000000"/>
              </a:solidFill>
            </a:endParaRPr>
          </a:p>
          <a:p>
            <a:pPr>
              <a:lnSpc>
                <a:spcPct val="119000"/>
              </a:lnSpc>
              <a:spcAft>
                <a:spcPts val="600"/>
              </a:spcAft>
            </a:pPr>
            <a:r>
              <a:rPr lang="en-US" b="1" u="sng" kern="1400" dirty="0">
                <a:solidFill>
                  <a:srgbClr val="000000"/>
                </a:solidFill>
              </a:rPr>
              <a:t>EnerBurn mixes instantly and completely with diesel fuel. No mixing is required.</a:t>
            </a:r>
            <a:endParaRPr lang="en-US" b="1" kern="1400" dirty="0">
              <a:solidFill>
                <a:srgbClr val="000000"/>
              </a:solidFill>
            </a:endParaRPr>
          </a:p>
          <a:p>
            <a:pPr marL="285750" indent="-285750">
              <a:lnSpc>
                <a:spcPct val="119000"/>
              </a:lnSpc>
              <a:spcAft>
                <a:spcPts val="600"/>
              </a:spcAft>
              <a:buFont typeface="Arial" panose="020B0604020202020204" pitchFamily="34" charset="0"/>
              <a:buChar char="•"/>
            </a:pPr>
            <a:r>
              <a:rPr lang="en-US" kern="1400" dirty="0">
                <a:solidFill>
                  <a:srgbClr val="000000"/>
                </a:solidFill>
              </a:rPr>
              <a:t>Avoid splashing and spilling while dispensing.</a:t>
            </a:r>
          </a:p>
          <a:p>
            <a:pPr marL="285750" indent="-285750">
              <a:lnSpc>
                <a:spcPct val="119000"/>
              </a:lnSpc>
              <a:spcAft>
                <a:spcPts val="600"/>
              </a:spcAft>
              <a:buFont typeface="Arial" panose="020B0604020202020204" pitchFamily="34" charset="0"/>
              <a:buChar char="•"/>
            </a:pPr>
            <a:r>
              <a:rPr lang="en-US" kern="1400" dirty="0">
                <a:solidFill>
                  <a:srgbClr val="000000"/>
                </a:solidFill>
              </a:rPr>
              <a:t>Use the closures on the transfer container when moving EnerBurn from the drum to the bulk tank.</a:t>
            </a:r>
          </a:p>
          <a:p>
            <a:pPr marL="285750" indent="-285750">
              <a:lnSpc>
                <a:spcPct val="119000"/>
              </a:lnSpc>
              <a:spcAft>
                <a:spcPts val="600"/>
              </a:spcAft>
              <a:buFont typeface="Arial" panose="020B0604020202020204" pitchFamily="34" charset="0"/>
              <a:buChar char="•"/>
            </a:pPr>
            <a:r>
              <a:rPr lang="en-US" kern="1400" dirty="0">
                <a:solidFill>
                  <a:srgbClr val="000000"/>
                </a:solidFill>
              </a:rPr>
              <a:t>Be as accurate as you can when dosing fuel with EnerBurn.</a:t>
            </a:r>
          </a:p>
          <a:p>
            <a:pPr marL="285750" indent="-285750">
              <a:lnSpc>
                <a:spcPct val="119000"/>
              </a:lnSpc>
              <a:spcAft>
                <a:spcPts val="600"/>
              </a:spcAft>
              <a:buFont typeface="Arial" panose="020B0604020202020204" pitchFamily="34" charset="0"/>
              <a:buChar char="•"/>
            </a:pPr>
            <a:r>
              <a:rPr lang="en-US" kern="1400" dirty="0">
                <a:solidFill>
                  <a:srgbClr val="000000"/>
                </a:solidFill>
              </a:rPr>
              <a:t>Use the closures on the transfer container when not in use to prevent contamination.</a:t>
            </a:r>
          </a:p>
          <a:p>
            <a:pPr marL="285750" indent="-285750">
              <a:lnSpc>
                <a:spcPct val="119000"/>
              </a:lnSpc>
              <a:spcAft>
                <a:spcPts val="600"/>
              </a:spcAft>
              <a:buFont typeface="Arial" panose="020B0604020202020204" pitchFamily="34" charset="0"/>
              <a:buChar char="•"/>
            </a:pPr>
            <a:r>
              <a:rPr lang="en-US" kern="1400" dirty="0">
                <a:solidFill>
                  <a:srgbClr val="000000"/>
                </a:solidFill>
              </a:rPr>
              <a:t>Use the drum cradle to return the EnerBurn drum to the upright position when </a:t>
            </a:r>
          </a:p>
          <a:p>
            <a:pPr>
              <a:lnSpc>
                <a:spcPct val="119000"/>
              </a:lnSpc>
              <a:spcAft>
                <a:spcPts val="600"/>
              </a:spcAft>
            </a:pPr>
            <a:r>
              <a:rPr lang="en-US" kern="1400" dirty="0">
                <a:solidFill>
                  <a:srgbClr val="000000"/>
                </a:solidFill>
              </a:rPr>
              <a:t>      finished dispensing to avoid spills.</a:t>
            </a:r>
          </a:p>
          <a:p>
            <a:pPr>
              <a:lnSpc>
                <a:spcPct val="119000"/>
              </a:lnSpc>
              <a:spcAft>
                <a:spcPts val="600"/>
              </a:spcAft>
            </a:pPr>
            <a:r>
              <a:rPr lang="en-US" sz="900" kern="1400" dirty="0">
                <a:solidFill>
                  <a:srgbClr val="000000"/>
                </a:solidFill>
              </a:rPr>
              <a:t> </a:t>
            </a:r>
          </a:p>
        </p:txBody>
      </p:sp>
    </p:spTree>
    <p:extLst>
      <p:ext uri="{BB962C8B-B14F-4D97-AF65-F5344CB8AC3E}">
        <p14:creationId xmlns:p14="http://schemas.microsoft.com/office/powerpoint/2010/main" val="330471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Working with the Enerburn Catalyst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TextBox 5">
            <a:extLst>
              <a:ext uri="{FF2B5EF4-FFF2-40B4-BE49-F238E27FC236}">
                <a16:creationId xmlns:a16="http://schemas.microsoft.com/office/drawing/2014/main" id="{9045DB0C-DE23-07AB-B8E1-37B01714A0EF}"/>
              </a:ext>
            </a:extLst>
          </p:cNvPr>
          <p:cNvSpPr txBox="1"/>
          <p:nvPr/>
        </p:nvSpPr>
        <p:spPr>
          <a:xfrm>
            <a:off x="2964612" y="825440"/>
            <a:ext cx="7162800" cy="461665"/>
          </a:xfrm>
          <a:prstGeom prst="rect">
            <a:avLst/>
          </a:prstGeom>
          <a:noFill/>
        </p:spPr>
        <p:txBody>
          <a:bodyPr wrap="square" rtlCol="0">
            <a:spAutoFit/>
          </a:bodyPr>
          <a:lstStyle/>
          <a:p>
            <a:pPr algn="ctr"/>
            <a:r>
              <a:rPr lang="en-US" sz="2400" b="1" kern="1400" dirty="0">
                <a:solidFill>
                  <a:srgbClr val="000000"/>
                </a:solidFill>
                <a:latin typeface="+mj-lt"/>
              </a:rPr>
              <a:t>Proper Dosing of your Fuel – Dosing Ratio</a:t>
            </a:r>
          </a:p>
        </p:txBody>
      </p:sp>
      <p:sp>
        <p:nvSpPr>
          <p:cNvPr id="3" name="TextBox 2">
            <a:extLst>
              <a:ext uri="{FF2B5EF4-FFF2-40B4-BE49-F238E27FC236}">
                <a16:creationId xmlns:a16="http://schemas.microsoft.com/office/drawing/2014/main" id="{B216E71B-F21A-7318-99A2-788E93734602}"/>
              </a:ext>
            </a:extLst>
          </p:cNvPr>
          <p:cNvSpPr txBox="1"/>
          <p:nvPr/>
        </p:nvSpPr>
        <p:spPr>
          <a:xfrm>
            <a:off x="2661249" y="1649568"/>
            <a:ext cx="8077200" cy="3459152"/>
          </a:xfrm>
          <a:prstGeom prst="rect">
            <a:avLst/>
          </a:prstGeom>
          <a:noFill/>
        </p:spPr>
        <p:txBody>
          <a:bodyPr wrap="square" rtlCol="0">
            <a:spAutoFit/>
          </a:bodyPr>
          <a:lstStyle/>
          <a:p>
            <a:pPr marL="228600" indent="-228600">
              <a:lnSpc>
                <a:spcPct val="119000"/>
              </a:lnSpc>
              <a:spcAft>
                <a:spcPts val="600"/>
              </a:spcAft>
            </a:pPr>
            <a:r>
              <a:rPr lang="en-US" sz="2400" kern="1400" dirty="0">
                <a:solidFill>
                  <a:srgbClr val="000000"/>
                </a:solidFill>
                <a:latin typeface="Calibri" panose="020F0502020204030204" pitchFamily="34" charset="0"/>
              </a:rPr>
              <a:t>· </a:t>
            </a:r>
            <a:r>
              <a:rPr lang="en-US" kern="1400" dirty="0">
                <a:solidFill>
                  <a:srgbClr val="000000"/>
                </a:solidFill>
              </a:rPr>
              <a:t>The Dosing Ratio of EnerBurn is 1:2500</a:t>
            </a:r>
          </a:p>
          <a:p>
            <a:pPr marL="228600" indent="-228600">
              <a:lnSpc>
                <a:spcPct val="119000"/>
              </a:lnSpc>
              <a:spcAft>
                <a:spcPts val="600"/>
              </a:spcAft>
            </a:pPr>
            <a:r>
              <a:rPr lang="en-US" kern="1400" dirty="0">
                <a:solidFill>
                  <a:srgbClr val="000000"/>
                </a:solidFill>
              </a:rPr>
              <a:t>· Therefore, 1 gallon of EnerBurn will treat 2500 gallons of </a:t>
            </a:r>
          </a:p>
          <a:p>
            <a:pPr>
              <a:lnSpc>
                <a:spcPct val="119000"/>
              </a:lnSpc>
              <a:spcAft>
                <a:spcPts val="600"/>
              </a:spcAft>
            </a:pPr>
            <a:r>
              <a:rPr lang="en-US" kern="1400" dirty="0">
                <a:solidFill>
                  <a:srgbClr val="000000"/>
                </a:solidFill>
              </a:rPr>
              <a:t>  diesel fuel.</a:t>
            </a:r>
          </a:p>
          <a:p>
            <a:pPr marL="228600" indent="-228600">
              <a:lnSpc>
                <a:spcPct val="119000"/>
              </a:lnSpc>
              <a:spcAft>
                <a:spcPts val="600"/>
              </a:spcAft>
            </a:pPr>
            <a:r>
              <a:rPr lang="en-US" kern="1400" dirty="0">
                <a:solidFill>
                  <a:srgbClr val="000000"/>
                </a:solidFill>
              </a:rPr>
              <a:t>· For smaller amounts, 1 ounce of EnerBurn will treat 20 gallons of fuel.</a:t>
            </a:r>
          </a:p>
          <a:p>
            <a:pPr marL="228600" indent="-228600">
              <a:lnSpc>
                <a:spcPct val="119000"/>
              </a:lnSpc>
              <a:spcAft>
                <a:spcPts val="600"/>
              </a:spcAft>
            </a:pPr>
            <a:r>
              <a:rPr lang="en-US" kern="1400" dirty="0">
                <a:solidFill>
                  <a:srgbClr val="000000"/>
                </a:solidFill>
              </a:rPr>
              <a:t>· A simple equation to determine the proper dosing is: </a:t>
            </a:r>
          </a:p>
          <a:p>
            <a:pPr>
              <a:lnSpc>
                <a:spcPct val="119000"/>
              </a:lnSpc>
              <a:spcAft>
                <a:spcPts val="600"/>
              </a:spcAft>
            </a:pPr>
            <a:r>
              <a:rPr lang="en-US" kern="1400" dirty="0">
                <a:solidFill>
                  <a:srgbClr val="000000"/>
                </a:solidFill>
              </a:rPr>
              <a:t>  </a:t>
            </a:r>
            <a:r>
              <a:rPr lang="en-US" kern="1400" spc="-80" dirty="0">
                <a:solidFill>
                  <a:srgbClr val="000000"/>
                </a:solidFill>
              </a:rPr>
              <a:t>(Quantity of fuel in gallons) / 20 = #ounces of EnerBurn required.  </a:t>
            </a:r>
          </a:p>
          <a:p>
            <a:pPr>
              <a:lnSpc>
                <a:spcPct val="119000"/>
              </a:lnSpc>
              <a:spcAft>
                <a:spcPts val="600"/>
              </a:spcAft>
            </a:pPr>
            <a:r>
              <a:rPr lang="en-US" i="1" kern="1400" spc="-80" dirty="0">
                <a:solidFill>
                  <a:srgbClr val="000000"/>
                </a:solidFill>
              </a:rPr>
              <a:t>            </a:t>
            </a:r>
            <a:r>
              <a:rPr lang="en-US" i="1" kern="1400" dirty="0">
                <a:solidFill>
                  <a:srgbClr val="000000"/>
                </a:solidFill>
              </a:rPr>
              <a:t>Example: 1000 gallons / 20 = 50 ounces of EnerBurn</a:t>
            </a:r>
            <a:endParaRPr lang="en-US" kern="1400" dirty="0">
              <a:solidFill>
                <a:srgbClr val="000000"/>
              </a:solidFill>
            </a:endParaRPr>
          </a:p>
          <a:p>
            <a:pPr>
              <a:lnSpc>
                <a:spcPct val="119000"/>
              </a:lnSpc>
              <a:spcAft>
                <a:spcPts val="600"/>
              </a:spcAft>
            </a:pPr>
            <a:r>
              <a:rPr lang="en-US" sz="2400"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1003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Working with the Enerburn Catalyst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48"/>
            <a:ext cx="2057400" cy="599852"/>
          </a:xfrm>
          <a:prstGeom prst="rect">
            <a:avLst/>
          </a:prstGeom>
        </p:spPr>
      </p:pic>
      <p:sp>
        <p:nvSpPr>
          <p:cNvPr id="9" name="Rectangle 8"/>
          <p:cNvSpPr/>
          <p:nvPr/>
        </p:nvSpPr>
        <p:spPr>
          <a:xfrm>
            <a:off x="152400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TextBox 5">
            <a:extLst>
              <a:ext uri="{FF2B5EF4-FFF2-40B4-BE49-F238E27FC236}">
                <a16:creationId xmlns:a16="http://schemas.microsoft.com/office/drawing/2014/main" id="{9045DB0C-DE23-07AB-B8E1-37B01714A0EF}"/>
              </a:ext>
            </a:extLst>
          </p:cNvPr>
          <p:cNvSpPr txBox="1"/>
          <p:nvPr/>
        </p:nvSpPr>
        <p:spPr>
          <a:xfrm>
            <a:off x="2866846" y="808187"/>
            <a:ext cx="7162800" cy="461665"/>
          </a:xfrm>
          <a:prstGeom prst="rect">
            <a:avLst/>
          </a:prstGeom>
          <a:noFill/>
        </p:spPr>
        <p:txBody>
          <a:bodyPr wrap="square" rtlCol="0">
            <a:spAutoFit/>
          </a:bodyPr>
          <a:lstStyle/>
          <a:p>
            <a:pPr algn="ctr"/>
            <a:r>
              <a:rPr lang="en-US" sz="2400" b="1" kern="1400" dirty="0">
                <a:solidFill>
                  <a:srgbClr val="000000"/>
                </a:solidFill>
                <a:latin typeface="+mj-lt"/>
              </a:rPr>
              <a:t>Proper Dosing of your Fuel – Items Required</a:t>
            </a:r>
          </a:p>
        </p:txBody>
      </p:sp>
      <p:pic>
        <p:nvPicPr>
          <p:cNvPr id="2" name="Picture 1">
            <a:extLst>
              <a:ext uri="{FF2B5EF4-FFF2-40B4-BE49-F238E27FC236}">
                <a16:creationId xmlns:a16="http://schemas.microsoft.com/office/drawing/2014/main" id="{38642B31-4E5E-46D0-329A-2808F7777E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61" t="4008" r="31105" b="62971"/>
          <a:stretch/>
        </p:blipFill>
        <p:spPr>
          <a:xfrm>
            <a:off x="2129849" y="1711812"/>
            <a:ext cx="1919377" cy="1249678"/>
          </a:xfrm>
          <a:prstGeom prst="rect">
            <a:avLst/>
          </a:prstGeom>
        </p:spPr>
      </p:pic>
      <p:sp>
        <p:nvSpPr>
          <p:cNvPr id="5" name="TextBox 4">
            <a:extLst>
              <a:ext uri="{FF2B5EF4-FFF2-40B4-BE49-F238E27FC236}">
                <a16:creationId xmlns:a16="http://schemas.microsoft.com/office/drawing/2014/main" id="{89AA3587-2366-9ED0-7A50-B55E8C0C5A95}"/>
              </a:ext>
            </a:extLst>
          </p:cNvPr>
          <p:cNvSpPr txBox="1"/>
          <p:nvPr/>
        </p:nvSpPr>
        <p:spPr>
          <a:xfrm>
            <a:off x="1984637" y="1468439"/>
            <a:ext cx="2209800" cy="338554"/>
          </a:xfrm>
          <a:prstGeom prst="rect">
            <a:avLst/>
          </a:prstGeom>
          <a:noFill/>
        </p:spPr>
        <p:txBody>
          <a:bodyPr wrap="square" rtlCol="0">
            <a:spAutoFit/>
          </a:bodyPr>
          <a:lstStyle/>
          <a:p>
            <a:pPr algn="ctr"/>
            <a:r>
              <a:rPr lang="en-US" sz="1600" b="1" dirty="0"/>
              <a:t>Dosing Chart </a:t>
            </a:r>
          </a:p>
        </p:txBody>
      </p:sp>
      <p:sp>
        <p:nvSpPr>
          <p:cNvPr id="11" name="TextBox 10">
            <a:extLst>
              <a:ext uri="{FF2B5EF4-FFF2-40B4-BE49-F238E27FC236}">
                <a16:creationId xmlns:a16="http://schemas.microsoft.com/office/drawing/2014/main" id="{4A4BB861-6050-8FD9-8971-4C85C5C56CC4}"/>
              </a:ext>
            </a:extLst>
          </p:cNvPr>
          <p:cNvSpPr txBox="1"/>
          <p:nvPr/>
        </p:nvSpPr>
        <p:spPr>
          <a:xfrm>
            <a:off x="2012858" y="2980824"/>
            <a:ext cx="1981200" cy="830997"/>
          </a:xfrm>
          <a:prstGeom prst="rect">
            <a:avLst/>
          </a:prstGeom>
          <a:noFill/>
        </p:spPr>
        <p:txBody>
          <a:bodyPr wrap="square" rtlCol="0">
            <a:spAutoFit/>
          </a:bodyPr>
          <a:lstStyle/>
          <a:p>
            <a:pPr algn="ctr"/>
            <a:r>
              <a:rPr lang="en-US" sz="1600" b="1" dirty="0"/>
              <a:t>Or</a:t>
            </a:r>
          </a:p>
          <a:p>
            <a:pPr algn="ctr"/>
            <a:r>
              <a:rPr lang="en-US" sz="1600" b="1" dirty="0"/>
              <a:t>EnerBurn Dosing App</a:t>
            </a:r>
          </a:p>
        </p:txBody>
      </p:sp>
      <p:pic>
        <p:nvPicPr>
          <p:cNvPr id="12" name="Picture 11">
            <a:extLst>
              <a:ext uri="{FF2B5EF4-FFF2-40B4-BE49-F238E27FC236}">
                <a16:creationId xmlns:a16="http://schemas.microsoft.com/office/drawing/2014/main" id="{490AC71E-30BB-1377-E32A-3AD53EDBA6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564" y="3827250"/>
            <a:ext cx="902794" cy="2006209"/>
          </a:xfrm>
          <a:prstGeom prst="rect">
            <a:avLst/>
          </a:prstGeom>
          <a:ln>
            <a:solidFill>
              <a:schemeClr val="tx1"/>
            </a:solidFill>
          </a:ln>
        </p:spPr>
      </p:pic>
      <p:pic>
        <p:nvPicPr>
          <p:cNvPr id="13" name="Picture 12">
            <a:extLst>
              <a:ext uri="{FF2B5EF4-FFF2-40B4-BE49-F238E27FC236}">
                <a16:creationId xmlns:a16="http://schemas.microsoft.com/office/drawing/2014/main" id="{84AACD4F-5269-D3D3-A012-8C561FA798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3902" y="3794182"/>
            <a:ext cx="902794" cy="902794"/>
          </a:xfrm>
          <a:prstGeom prst="rect">
            <a:avLst/>
          </a:prstGeom>
        </p:spPr>
      </p:pic>
      <p:sp>
        <p:nvSpPr>
          <p:cNvPr id="14" name="TextBox 13">
            <a:extLst>
              <a:ext uri="{FF2B5EF4-FFF2-40B4-BE49-F238E27FC236}">
                <a16:creationId xmlns:a16="http://schemas.microsoft.com/office/drawing/2014/main" id="{E83C640B-2099-EF3A-0235-19321832F366}"/>
              </a:ext>
            </a:extLst>
          </p:cNvPr>
          <p:cNvSpPr txBox="1"/>
          <p:nvPr/>
        </p:nvSpPr>
        <p:spPr>
          <a:xfrm>
            <a:off x="3024685" y="4631974"/>
            <a:ext cx="1001537" cy="1169551"/>
          </a:xfrm>
          <a:prstGeom prst="rect">
            <a:avLst/>
          </a:prstGeom>
          <a:noFill/>
        </p:spPr>
        <p:txBody>
          <a:bodyPr wrap="square" rtlCol="0">
            <a:spAutoFit/>
          </a:bodyPr>
          <a:lstStyle/>
          <a:p>
            <a:pPr algn="ctr"/>
            <a:r>
              <a:rPr lang="en-US" sz="1400" dirty="0"/>
              <a:t>Scan to get the EnerBurn Dosing App</a:t>
            </a:r>
          </a:p>
        </p:txBody>
      </p:sp>
      <p:pic>
        <p:nvPicPr>
          <p:cNvPr id="15" name="Picture 14">
            <a:extLst>
              <a:ext uri="{FF2B5EF4-FFF2-40B4-BE49-F238E27FC236}">
                <a16:creationId xmlns:a16="http://schemas.microsoft.com/office/drawing/2014/main" id="{27C0129B-B2C7-0C48-7A33-93FA2A3406C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75965" y1="16657" x2="75965" y2="16657"/>
                        <a14:foregroundMark x1="73557" y1="16535" x2="73557" y2="16535"/>
                        <a14:foregroundMark x1="30123" y1="32526" x2="30123" y2="32526"/>
                        <a14:foregroundMark x1="15357" y1="13204" x2="15357" y2="13204"/>
                        <a14:foregroundMark x1="15720" y1="11932" x2="15720" y2="11932"/>
                        <a14:foregroundMark x1="15584" y1="14779" x2="15584" y2="14779"/>
                        <a14:backgroundMark x1="34166" y1="76378" x2="34166" y2="76378"/>
                        <a14:backgroundMark x1="85734" y1="79830" x2="85734" y2="79830"/>
                        <a14:backgroundMark x1="76420" y1="83949" x2="76420" y2="83949"/>
                        <a14:backgroundMark x1="45934" y1="84918" x2="45934" y2="84918"/>
                        <a14:backgroundMark x1="55020" y1="85706" x2="55020" y2="85706"/>
                        <a14:backgroundMark x1="62971" y1="85584" x2="62971" y2="85584"/>
                        <a14:backgroundMark x1="69060" y1="85887" x2="69060" y2="85887"/>
                        <a14:backgroundMark x1="80373" y1="56208" x2="80373" y2="56208"/>
                        <a14:backgroundMark x1="79146" y1="53483" x2="79146" y2="53483"/>
                        <a14:backgroundMark x1="78919" y1="30345" x2="78919" y2="30345"/>
                        <a14:backgroundMark x1="79418" y1="35251" x2="79418" y2="35251"/>
                        <a14:backgroundMark x1="79055" y1="37795" x2="79055" y2="37795"/>
                      </a14:backgroundRemoval>
                    </a14:imgEffect>
                  </a14:imgLayer>
                </a14:imgProps>
              </a:ext>
              <a:ext uri="{28A0092B-C50C-407E-A947-70E740481C1C}">
                <a14:useLocalDpi xmlns:a14="http://schemas.microsoft.com/office/drawing/2010/main" val="0"/>
              </a:ext>
            </a:extLst>
          </a:blip>
          <a:stretch>
            <a:fillRect/>
          </a:stretch>
        </p:blipFill>
        <p:spPr>
          <a:xfrm>
            <a:off x="5372356" y="1988355"/>
            <a:ext cx="1630876" cy="1223158"/>
          </a:xfrm>
          <a:prstGeom prst="rect">
            <a:avLst/>
          </a:prstGeom>
        </p:spPr>
      </p:pic>
      <p:sp>
        <p:nvSpPr>
          <p:cNvPr id="16" name="TextBox 15">
            <a:extLst>
              <a:ext uri="{FF2B5EF4-FFF2-40B4-BE49-F238E27FC236}">
                <a16:creationId xmlns:a16="http://schemas.microsoft.com/office/drawing/2014/main" id="{F9EAF77D-7F15-6369-D2AC-442742325C68}"/>
              </a:ext>
            </a:extLst>
          </p:cNvPr>
          <p:cNvSpPr txBox="1"/>
          <p:nvPr/>
        </p:nvSpPr>
        <p:spPr>
          <a:xfrm>
            <a:off x="5372356" y="1477024"/>
            <a:ext cx="2172769" cy="338554"/>
          </a:xfrm>
          <a:prstGeom prst="rect">
            <a:avLst/>
          </a:prstGeom>
          <a:noFill/>
        </p:spPr>
        <p:txBody>
          <a:bodyPr wrap="square" rtlCol="0">
            <a:spAutoFit/>
          </a:bodyPr>
          <a:lstStyle/>
          <a:p>
            <a:r>
              <a:rPr lang="en-US" sz="1600" b="1" dirty="0"/>
              <a:t>Transfer Container</a:t>
            </a:r>
          </a:p>
        </p:txBody>
      </p:sp>
      <p:grpSp>
        <p:nvGrpSpPr>
          <p:cNvPr id="17" name="Group 16">
            <a:extLst>
              <a:ext uri="{FF2B5EF4-FFF2-40B4-BE49-F238E27FC236}">
                <a16:creationId xmlns:a16="http://schemas.microsoft.com/office/drawing/2014/main" id="{1BE7059E-451A-96D3-9665-407171D973D4}"/>
              </a:ext>
            </a:extLst>
          </p:cNvPr>
          <p:cNvGrpSpPr/>
          <p:nvPr/>
        </p:nvGrpSpPr>
        <p:grpSpPr>
          <a:xfrm>
            <a:off x="5498877" y="3321623"/>
            <a:ext cx="1544226" cy="1031087"/>
            <a:chOff x="2933700" y="2795661"/>
            <a:chExt cx="1447800" cy="1132571"/>
          </a:xfrm>
        </p:grpSpPr>
        <p:pic>
          <p:nvPicPr>
            <p:cNvPr id="18" name="Picture 17">
              <a:extLst>
                <a:ext uri="{FF2B5EF4-FFF2-40B4-BE49-F238E27FC236}">
                  <a16:creationId xmlns:a16="http://schemas.microsoft.com/office/drawing/2014/main" id="{CA4D02F3-AC7C-5D34-6A05-961C65A57C5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315" t="29682" r="21310" b="18095"/>
            <a:stretch/>
          </p:blipFill>
          <p:spPr>
            <a:xfrm>
              <a:off x="3076183" y="3154287"/>
              <a:ext cx="1212788" cy="773945"/>
            </a:xfrm>
            <a:prstGeom prst="rect">
              <a:avLst/>
            </a:prstGeom>
          </p:spPr>
        </p:pic>
        <p:sp>
          <p:nvSpPr>
            <p:cNvPr id="19" name="TextBox 18">
              <a:extLst>
                <a:ext uri="{FF2B5EF4-FFF2-40B4-BE49-F238E27FC236}">
                  <a16:creationId xmlns:a16="http://schemas.microsoft.com/office/drawing/2014/main" id="{44665B92-7A81-2B23-4170-C1DBA04004EF}"/>
                </a:ext>
              </a:extLst>
            </p:cNvPr>
            <p:cNvSpPr txBox="1"/>
            <p:nvPr/>
          </p:nvSpPr>
          <p:spPr>
            <a:xfrm>
              <a:off x="2933700" y="2795661"/>
              <a:ext cx="1447800" cy="424264"/>
            </a:xfrm>
            <a:prstGeom prst="rect">
              <a:avLst/>
            </a:prstGeom>
            <a:noFill/>
          </p:spPr>
          <p:txBody>
            <a:bodyPr wrap="square" rtlCol="0">
              <a:spAutoFit/>
            </a:bodyPr>
            <a:lstStyle/>
            <a:p>
              <a:pPr algn="ctr"/>
              <a:r>
                <a:rPr lang="en-US" sz="1400" b="1" dirty="0"/>
                <a:t>Drum Spigot</a:t>
              </a:r>
            </a:p>
          </p:txBody>
        </p:sp>
      </p:grpSp>
      <p:grpSp>
        <p:nvGrpSpPr>
          <p:cNvPr id="20" name="Group 19">
            <a:extLst>
              <a:ext uri="{FF2B5EF4-FFF2-40B4-BE49-F238E27FC236}">
                <a16:creationId xmlns:a16="http://schemas.microsoft.com/office/drawing/2014/main" id="{862D1F53-ACDF-1BC4-4EC5-28AD85AB97D1}"/>
              </a:ext>
            </a:extLst>
          </p:cNvPr>
          <p:cNvGrpSpPr/>
          <p:nvPr/>
        </p:nvGrpSpPr>
        <p:grpSpPr>
          <a:xfrm>
            <a:off x="5650850" y="4705345"/>
            <a:ext cx="1469814" cy="1169551"/>
            <a:chOff x="4558939" y="3909862"/>
            <a:chExt cx="1752600" cy="1612199"/>
          </a:xfrm>
        </p:grpSpPr>
        <p:pic>
          <p:nvPicPr>
            <p:cNvPr id="21" name="Picture 20">
              <a:extLst>
                <a:ext uri="{FF2B5EF4-FFF2-40B4-BE49-F238E27FC236}">
                  <a16:creationId xmlns:a16="http://schemas.microsoft.com/office/drawing/2014/main" id="{0356F5FB-1E27-B767-7D47-CF9A9439E9EB}"/>
                </a:ext>
              </a:extLst>
            </p:cNvPr>
            <p:cNvPicPr>
              <a:picLocks noChangeAspect="1"/>
            </p:cNvPicPr>
            <p:nvPr/>
          </p:nvPicPr>
          <p:blipFill rotWithShape="1">
            <a:blip r:embed="rId10">
              <a:extLst>
                <a:ext uri="{28A0092B-C50C-407E-A947-70E740481C1C}">
                  <a14:useLocalDpi xmlns:a14="http://schemas.microsoft.com/office/drawing/2010/main" val="0"/>
                </a:ext>
              </a:extLst>
            </a:blip>
            <a:srcRect l="47153"/>
            <a:stretch/>
          </p:blipFill>
          <p:spPr>
            <a:xfrm>
              <a:off x="4625340" y="4119981"/>
              <a:ext cx="1111431" cy="1402080"/>
            </a:xfrm>
            <a:prstGeom prst="rect">
              <a:avLst/>
            </a:prstGeom>
          </p:spPr>
        </p:pic>
        <p:sp>
          <p:nvSpPr>
            <p:cNvPr id="22" name="TextBox 21">
              <a:extLst>
                <a:ext uri="{FF2B5EF4-FFF2-40B4-BE49-F238E27FC236}">
                  <a16:creationId xmlns:a16="http://schemas.microsoft.com/office/drawing/2014/main" id="{B00F197D-DB19-8B37-2ED0-DC4960EFD8FD}"/>
                </a:ext>
              </a:extLst>
            </p:cNvPr>
            <p:cNvSpPr txBox="1"/>
            <p:nvPr/>
          </p:nvSpPr>
          <p:spPr>
            <a:xfrm>
              <a:off x="4558939" y="3909862"/>
              <a:ext cx="1752600" cy="721247"/>
            </a:xfrm>
            <a:prstGeom prst="rect">
              <a:avLst/>
            </a:prstGeom>
            <a:noFill/>
          </p:spPr>
          <p:txBody>
            <a:bodyPr wrap="square" rtlCol="0">
              <a:spAutoFit/>
            </a:bodyPr>
            <a:lstStyle/>
            <a:p>
              <a:r>
                <a:rPr lang="en-US" sz="1400" b="1" dirty="0"/>
                <a:t>Tilting Drum Cradle</a:t>
              </a:r>
            </a:p>
          </p:txBody>
        </p:sp>
      </p:grpSp>
      <p:grpSp>
        <p:nvGrpSpPr>
          <p:cNvPr id="23" name="Group 22">
            <a:extLst>
              <a:ext uri="{FF2B5EF4-FFF2-40B4-BE49-F238E27FC236}">
                <a16:creationId xmlns:a16="http://schemas.microsoft.com/office/drawing/2014/main" id="{8113BCBB-59B8-49B6-D5B7-4EE4BBC53F6D}"/>
              </a:ext>
            </a:extLst>
          </p:cNvPr>
          <p:cNvGrpSpPr/>
          <p:nvPr/>
        </p:nvGrpSpPr>
        <p:grpSpPr>
          <a:xfrm>
            <a:off x="8275608" y="1468439"/>
            <a:ext cx="2682255" cy="3364534"/>
            <a:chOff x="5943882" y="1482689"/>
            <a:chExt cx="2328216" cy="2866535"/>
          </a:xfrm>
        </p:grpSpPr>
        <p:pic>
          <p:nvPicPr>
            <p:cNvPr id="24" name="Picture 23">
              <a:extLst>
                <a:ext uri="{FF2B5EF4-FFF2-40B4-BE49-F238E27FC236}">
                  <a16:creationId xmlns:a16="http://schemas.microsoft.com/office/drawing/2014/main" id="{644904A4-2ACA-5A9E-1C33-AD6BF3FCB1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882" y="1713522"/>
              <a:ext cx="2036678" cy="2635702"/>
            </a:xfrm>
            <a:prstGeom prst="rect">
              <a:avLst/>
            </a:prstGeom>
          </p:spPr>
        </p:pic>
        <p:sp>
          <p:nvSpPr>
            <p:cNvPr id="25" name="TextBox 24">
              <a:extLst>
                <a:ext uri="{FF2B5EF4-FFF2-40B4-BE49-F238E27FC236}">
                  <a16:creationId xmlns:a16="http://schemas.microsoft.com/office/drawing/2014/main" id="{B542C3A0-1EB8-53F0-3281-7B304026B83E}"/>
                </a:ext>
              </a:extLst>
            </p:cNvPr>
            <p:cNvSpPr txBox="1"/>
            <p:nvPr/>
          </p:nvSpPr>
          <p:spPr>
            <a:xfrm>
              <a:off x="6121180" y="1482689"/>
              <a:ext cx="2150918" cy="288443"/>
            </a:xfrm>
            <a:prstGeom prst="rect">
              <a:avLst/>
            </a:prstGeom>
            <a:noFill/>
          </p:spPr>
          <p:txBody>
            <a:bodyPr wrap="square" rtlCol="0">
              <a:spAutoFit/>
            </a:bodyPr>
            <a:lstStyle/>
            <a:p>
              <a:pPr algn="ctr"/>
              <a:r>
                <a:rPr lang="en-US" sz="1600" b="1" dirty="0"/>
                <a:t>Fueling Record</a:t>
              </a:r>
            </a:p>
          </p:txBody>
        </p:sp>
      </p:grpSp>
      <p:sp>
        <p:nvSpPr>
          <p:cNvPr id="26" name="TextBox 25">
            <a:extLst>
              <a:ext uri="{FF2B5EF4-FFF2-40B4-BE49-F238E27FC236}">
                <a16:creationId xmlns:a16="http://schemas.microsoft.com/office/drawing/2014/main" id="{BA2FD764-225B-D3A5-3EE6-D90A28C2B299}"/>
              </a:ext>
            </a:extLst>
          </p:cNvPr>
          <p:cNvSpPr txBox="1"/>
          <p:nvPr/>
        </p:nvSpPr>
        <p:spPr>
          <a:xfrm>
            <a:off x="8154838" y="5054359"/>
            <a:ext cx="2682255" cy="646331"/>
          </a:xfrm>
          <a:prstGeom prst="rect">
            <a:avLst/>
          </a:prstGeom>
          <a:noFill/>
          <a:ln>
            <a:solidFill>
              <a:schemeClr val="tx1"/>
            </a:solidFill>
          </a:ln>
        </p:spPr>
        <p:txBody>
          <a:bodyPr wrap="square" rtlCol="0">
            <a:spAutoFit/>
          </a:bodyPr>
          <a:lstStyle/>
          <a:p>
            <a:r>
              <a:rPr lang="en-US" b="1" dirty="0"/>
              <a:t>All of these items will be provided by EnerTeck</a:t>
            </a:r>
          </a:p>
        </p:txBody>
      </p:sp>
    </p:spTree>
    <p:extLst>
      <p:ext uri="{BB962C8B-B14F-4D97-AF65-F5344CB8AC3E}">
        <p14:creationId xmlns:p14="http://schemas.microsoft.com/office/powerpoint/2010/main" val="4154965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1222</Words>
  <Application>Microsoft Office PowerPoint</Application>
  <PresentationFormat>Widescreen</PresentationFormat>
  <Paragraphs>125</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1</vt:i4>
      </vt:variant>
      <vt:variant>
        <vt:lpstr>Slide Titles</vt:lpstr>
      </vt:variant>
      <vt:variant>
        <vt:i4>18</vt:i4>
      </vt:variant>
    </vt:vector>
  </HeadingPairs>
  <TitlesOfParts>
    <vt:vector size="23" baseType="lpstr">
      <vt:lpstr>Arial</vt:lpstr>
      <vt:lpstr>Calibri</vt:lpstr>
      <vt:lpstr>Calibri Light</vt:lpstr>
      <vt:lpstr>Office Theme</vt:lpstr>
      <vt:lpstr>file:///C:\Users\etck-pete\Desktop\Enerteck\Microbes\EnerBurn%20and%20Microbes%20Landscape.docx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DONINO</dc:creator>
  <cp:lastModifiedBy>THOMAS DONINO</cp:lastModifiedBy>
  <cp:revision>1</cp:revision>
  <dcterms:created xsi:type="dcterms:W3CDTF">2022-11-04T10:04:46Z</dcterms:created>
  <dcterms:modified xsi:type="dcterms:W3CDTF">2022-11-04T11:22:07Z</dcterms:modified>
</cp:coreProperties>
</file>